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61" r:id="rId3"/>
    <p:sldId id="260" r:id="rId4"/>
    <p:sldId id="262" r:id="rId5"/>
    <p:sldId id="263" r:id="rId6"/>
    <p:sldId id="264" r:id="rId7"/>
    <p:sldId id="266" r:id="rId8"/>
    <p:sldId id="269" r:id="rId9"/>
    <p:sldId id="277" r:id="rId10"/>
    <p:sldId id="257" r:id="rId11"/>
    <p:sldId id="258" r:id="rId12"/>
    <p:sldId id="276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3399"/>
    <a:srgbClr val="FFFFCC"/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!&#1044;&#1086;&#1082;&#1091;&#1084;&#1077;&#1085;&#1090;&#1099;\&#1050;&#1086;&#1085;&#1082;&#1091;&#1088;&#1089;_&#1053;&#1072;&#1073;&#1083;&#1102;&#1076;&#1072;&#1081;_&#1080;_&#1080;&#1089;&#1089;&#1083;&#1077;&#1076;&#1091;&#1081;_7%20&#1082;&#1083;\3_&#1085;&#1072;&#1073;&#1083;&#1102;&#1076;&#1077;&#1085;&#1080;&#1103;\!&#1053;&#1072;&#1096;&#1072;%20&#1088;&#1072;&#1073;&#1086;&#1090;&#1072;\&#1043;&#1088;&#1072;&#1092;&#1080;&#1082;%20&#1074;&#1083;&#1072;&#1078;&#1085;&#1086;&#1089;&#1090;&#1080;_&#1074;&#1077;&#1090;&#1088;&#107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!&#1044;&#1086;&#1082;&#1091;&#1084;&#1077;&#1085;&#1090;&#1099;\&#1050;&#1086;&#1085;&#1082;&#1091;&#1088;&#1089;_&#1053;&#1072;&#1073;&#1083;&#1102;&#1076;&#1072;&#1081;_&#1080;_&#1080;&#1089;&#1089;&#1083;&#1077;&#1076;&#1091;&#1081;_7%20&#1082;&#1083;\3_&#1085;&#1072;&#1073;&#1083;&#1102;&#1076;&#1077;&#1085;&#1080;&#1103;\!&#1053;&#1072;&#1096;&#1072;%20&#1088;&#1072;&#1073;&#1086;&#1090;&#1072;\&#1043;&#1088;&#1072;&#1092;&#1080;&#1082;%20&#1074;&#1083;&#1072;&#1078;&#1085;&#1086;&#1089;&#1090;&#1080;_&#1074;&#1077;&#1090;&#1088;&#107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!&#1044;&#1086;&#1082;&#1091;&#1084;&#1077;&#1085;&#1090;&#1099;\&#1050;&#1086;&#1085;&#1082;&#1091;&#1088;&#1089;_&#1053;&#1072;&#1073;&#1083;&#1102;&#1076;&#1072;&#1081;_&#1080;_&#1080;&#1089;&#1089;&#1083;&#1077;&#1076;&#1091;&#1081;_7%20&#1082;&#1083;\3_&#1085;&#1072;&#1073;&#1083;&#1102;&#1076;&#1077;&#1085;&#1080;&#1103;\!&#1053;&#1072;&#1096;&#1072;%20&#1088;&#1072;&#1073;&#1086;&#1090;&#1072;\&#1043;&#1088;&#1072;&#1092;&#1080;&#1082;%20&#1074;&#1083;&#1072;&#1078;&#1085;&#1086;&#1089;&#1090;&#1080;_&#1074;&#1077;&#1090;&#1088;&#107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!&#1044;&#1086;&#1082;&#1091;&#1084;&#1077;&#1085;&#1090;&#1099;\&#1050;&#1086;&#1085;&#1082;&#1091;&#1088;&#1089;_&#1053;&#1072;&#1073;&#1083;&#1102;&#1076;&#1072;&#1081;_&#1080;_&#1080;&#1089;&#1089;&#1083;&#1077;&#1076;&#1091;&#1081;_7%20&#1082;&#1083;\3_&#1085;&#1072;&#1073;&#1083;&#1102;&#1076;&#1077;&#1085;&#1080;&#1103;\!&#1053;&#1072;&#1096;&#1072;%20&#1088;&#1072;&#1073;&#1086;&#1090;&#1072;\&#1043;&#1088;&#1072;&#1092;&#1080;&#1082;%20&#1074;&#1083;&#1072;&#1078;&#1085;&#1086;&#1089;&#1090;&#1080;_&#1074;&#1077;&#1090;&#1088;&#1072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!&#1044;&#1086;&#1082;&#1091;&#1084;&#1077;&#1085;&#1090;&#1099;\&#1050;&#1086;&#1085;&#1082;&#1091;&#1088;&#1089;_&#1053;&#1072;&#1073;&#1083;&#1102;&#1076;&#1072;&#1081;_&#1080;_&#1080;&#1089;&#1089;&#1083;&#1077;&#1076;&#1091;&#1081;_7%20&#1082;&#1083;\3_&#1085;&#1072;&#1073;&#1083;&#1102;&#1076;&#1077;&#1085;&#1080;&#1103;\!&#1053;&#1072;&#1096;&#1072;%20&#1088;&#1072;&#1073;&#1086;&#1090;&#1072;\&#1043;&#1088;&#1072;&#1092;&#1080;&#1082;%20&#1074;&#1083;&#1072;&#1078;&#1085;&#1086;&#1089;&#1090;&#1080;_&#1074;&#1077;&#1090;&#1088;&#107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lineChart>
        <c:grouping val="standard"/>
        <c:ser>
          <c:idx val="0"/>
          <c:order val="0"/>
          <c:tx>
            <c:strRef>
              <c:f>давление!$B$3</c:f>
              <c:strCache>
                <c:ptCount val="1"/>
                <c:pt idx="0">
                  <c:v>Давление мм рт ст</c:v>
                </c:pt>
              </c:strCache>
            </c:strRef>
          </c:tx>
          <c:marker>
            <c:symbol val="none"/>
          </c:marker>
          <c:val>
            <c:numRef>
              <c:f>давление!$B$4:$B$31</c:f>
              <c:numCache>
                <c:formatCode>General</c:formatCode>
                <c:ptCount val="28"/>
                <c:pt idx="0">
                  <c:v>773</c:v>
                </c:pt>
                <c:pt idx="1">
                  <c:v>770</c:v>
                </c:pt>
                <c:pt idx="2">
                  <c:v>758</c:v>
                </c:pt>
                <c:pt idx="3">
                  <c:v>750</c:v>
                </c:pt>
                <c:pt idx="4">
                  <c:v>751</c:v>
                </c:pt>
                <c:pt idx="5">
                  <c:v>750</c:v>
                </c:pt>
                <c:pt idx="6">
                  <c:v>750</c:v>
                </c:pt>
                <c:pt idx="7">
                  <c:v>750</c:v>
                </c:pt>
                <c:pt idx="8">
                  <c:v>751</c:v>
                </c:pt>
                <c:pt idx="9">
                  <c:v>750</c:v>
                </c:pt>
                <c:pt idx="10">
                  <c:v>749</c:v>
                </c:pt>
                <c:pt idx="11">
                  <c:v>749</c:v>
                </c:pt>
                <c:pt idx="12">
                  <c:v>748</c:v>
                </c:pt>
                <c:pt idx="13">
                  <c:v>748</c:v>
                </c:pt>
                <c:pt idx="14">
                  <c:v>748</c:v>
                </c:pt>
                <c:pt idx="15">
                  <c:v>748</c:v>
                </c:pt>
                <c:pt idx="16">
                  <c:v>742</c:v>
                </c:pt>
                <c:pt idx="17">
                  <c:v>740</c:v>
                </c:pt>
                <c:pt idx="18">
                  <c:v>743</c:v>
                </c:pt>
                <c:pt idx="19">
                  <c:v>737</c:v>
                </c:pt>
                <c:pt idx="20">
                  <c:v>749</c:v>
                </c:pt>
                <c:pt idx="21">
                  <c:v>758</c:v>
                </c:pt>
                <c:pt idx="22">
                  <c:v>762</c:v>
                </c:pt>
                <c:pt idx="23">
                  <c:v>765</c:v>
                </c:pt>
                <c:pt idx="24">
                  <c:v>765</c:v>
                </c:pt>
                <c:pt idx="25">
                  <c:v>762</c:v>
                </c:pt>
                <c:pt idx="26">
                  <c:v>758</c:v>
                </c:pt>
                <c:pt idx="27">
                  <c:v>753</c:v>
                </c:pt>
              </c:numCache>
            </c:numRef>
          </c:val>
        </c:ser>
        <c:marker val="1"/>
        <c:axId val="72542464"/>
        <c:axId val="78450688"/>
      </c:lineChart>
      <c:catAx>
        <c:axId val="72542464"/>
        <c:scaling>
          <c:orientation val="minMax"/>
        </c:scaling>
        <c:axPos val="b"/>
        <c:tickLblPos val="nextTo"/>
        <c:crossAx val="78450688"/>
        <c:crosses val="autoZero"/>
        <c:auto val="1"/>
        <c:lblAlgn val="ctr"/>
        <c:lblOffset val="100"/>
      </c:catAx>
      <c:valAx>
        <c:axId val="78450688"/>
        <c:scaling>
          <c:orientation val="minMax"/>
        </c:scaling>
        <c:axPos val="l"/>
        <c:majorGridlines/>
        <c:numFmt formatCode="General" sourceLinked="1"/>
        <c:tickLblPos val="nextTo"/>
        <c:crossAx val="72542464"/>
        <c:crosses val="autoZero"/>
        <c:crossBetween val="between"/>
      </c:valAx>
      <c:spPr>
        <a:noFill/>
      </c:spPr>
    </c:plotArea>
    <c:legend>
      <c:legendPos val="r"/>
      <c:layout/>
    </c:legend>
    <c:plotVisOnly val="1"/>
  </c:chart>
  <c:spPr>
    <a:solidFill>
      <a:schemeClr val="accent1">
        <a:lumMod val="20000"/>
        <a:lumOff val="80000"/>
      </a:schemeClr>
    </a:solidFill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lineChart>
        <c:grouping val="standard"/>
        <c:ser>
          <c:idx val="0"/>
          <c:order val="0"/>
          <c:tx>
            <c:strRef>
              <c:f>давление!$C$3</c:f>
              <c:strCache>
                <c:ptCount val="1"/>
                <c:pt idx="0">
                  <c:v>Относит давление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val>
            <c:numRef>
              <c:f>давление!$C$4:$C$31</c:f>
              <c:numCache>
                <c:formatCode>General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-1</c:v>
                </c:pt>
                <c:pt idx="3">
                  <c:v>-1</c:v>
                </c:pt>
                <c:pt idx="4">
                  <c:v>-1</c:v>
                </c:pt>
                <c:pt idx="5">
                  <c:v>-1</c:v>
                </c:pt>
                <c:pt idx="6">
                  <c:v>-1</c:v>
                </c:pt>
                <c:pt idx="7">
                  <c:v>-1</c:v>
                </c:pt>
                <c:pt idx="8">
                  <c:v>-1</c:v>
                </c:pt>
                <c:pt idx="9">
                  <c:v>-1</c:v>
                </c:pt>
                <c:pt idx="10">
                  <c:v>-1</c:v>
                </c:pt>
                <c:pt idx="11">
                  <c:v>-1</c:v>
                </c:pt>
                <c:pt idx="12">
                  <c:v>-1.5</c:v>
                </c:pt>
                <c:pt idx="13">
                  <c:v>-1.5</c:v>
                </c:pt>
                <c:pt idx="14">
                  <c:v>-1.5</c:v>
                </c:pt>
                <c:pt idx="15">
                  <c:v>-1.5</c:v>
                </c:pt>
                <c:pt idx="16">
                  <c:v>-2</c:v>
                </c:pt>
                <c:pt idx="17">
                  <c:v>-2</c:v>
                </c:pt>
                <c:pt idx="18">
                  <c:v>-2</c:v>
                </c:pt>
                <c:pt idx="19">
                  <c:v>-2</c:v>
                </c:pt>
                <c:pt idx="20">
                  <c:v>-1.5</c:v>
                </c:pt>
                <c:pt idx="21">
                  <c:v>-1</c:v>
                </c:pt>
                <c:pt idx="22">
                  <c:v>-0.5</c:v>
                </c:pt>
                <c:pt idx="23">
                  <c:v>-0.5</c:v>
                </c:pt>
                <c:pt idx="24">
                  <c:v>-0.5</c:v>
                </c:pt>
                <c:pt idx="25">
                  <c:v>-0.5</c:v>
                </c:pt>
                <c:pt idx="26">
                  <c:v>-1</c:v>
                </c:pt>
                <c:pt idx="27">
                  <c:v>-1</c:v>
                </c:pt>
              </c:numCache>
            </c:numRef>
          </c:val>
        </c:ser>
        <c:marker val="1"/>
        <c:axId val="78463360"/>
        <c:axId val="78464896"/>
      </c:lineChart>
      <c:catAx>
        <c:axId val="78463360"/>
        <c:scaling>
          <c:orientation val="minMax"/>
        </c:scaling>
        <c:axPos val="b"/>
        <c:tickLblPos val="nextTo"/>
        <c:crossAx val="78464896"/>
        <c:crosses val="autoZero"/>
        <c:auto val="1"/>
        <c:lblAlgn val="ctr"/>
        <c:lblOffset val="100"/>
      </c:catAx>
      <c:valAx>
        <c:axId val="78464896"/>
        <c:scaling>
          <c:orientation val="minMax"/>
        </c:scaling>
        <c:axPos val="l"/>
        <c:majorGridlines/>
        <c:numFmt formatCode="General" sourceLinked="1"/>
        <c:tickLblPos val="nextTo"/>
        <c:crossAx val="78463360"/>
        <c:crosses val="autoZero"/>
        <c:crossBetween val="between"/>
      </c:valAx>
      <c:spPr>
        <a:noFill/>
      </c:spPr>
    </c:plotArea>
    <c:legend>
      <c:legendPos val="r"/>
      <c:legendEntry>
        <c:idx val="0"/>
        <c:txPr>
          <a:bodyPr/>
          <a:lstStyle/>
          <a:p>
            <a:pPr>
              <a:defRPr sz="1000"/>
            </a:pPr>
            <a:endParaRPr lang="ru-RU"/>
          </a:p>
        </c:txPr>
      </c:legendEntry>
      <c:layout>
        <c:manualLayout>
          <c:xMode val="edge"/>
          <c:yMode val="edge"/>
          <c:x val="0.80053344312353114"/>
          <c:y val="0.75505219346447094"/>
          <c:w val="0.18795642701525062"/>
          <c:h val="4.991831457626178E-2"/>
        </c:manualLayout>
      </c:layout>
    </c:legend>
    <c:plotVisOnly val="1"/>
  </c:chart>
  <c:spPr>
    <a:noFill/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25868985126859145"/>
          <c:y val="9.3186789151356128E-2"/>
          <c:w val="0.48262029746281754"/>
          <c:h val="0.80436716243802853"/>
        </c:manualLayout>
      </c:layout>
      <c:radarChart>
        <c:radarStyle val="filled"/>
        <c:ser>
          <c:idx val="0"/>
          <c:order val="0"/>
          <c:spPr>
            <a:solidFill>
              <a:srgbClr val="00B050"/>
            </a:solidFill>
            <a:ln w="19050">
              <a:solidFill>
                <a:srgbClr val="00B0F0"/>
              </a:solidFill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c:spPr>
          <c:cat>
            <c:strRef>
              <c:f>Ветер!$B$3:$I$3</c:f>
              <c:strCache>
                <c:ptCount val="8"/>
                <c:pt idx="0">
                  <c:v>С</c:v>
                </c:pt>
                <c:pt idx="1">
                  <c:v>СВ</c:v>
                </c:pt>
                <c:pt idx="2">
                  <c:v>В</c:v>
                </c:pt>
                <c:pt idx="3">
                  <c:v>ЮВ</c:v>
                </c:pt>
                <c:pt idx="4">
                  <c:v>Ю</c:v>
                </c:pt>
                <c:pt idx="5">
                  <c:v>ЮЗ</c:v>
                </c:pt>
                <c:pt idx="6">
                  <c:v>З</c:v>
                </c:pt>
                <c:pt idx="7">
                  <c:v>СЗ</c:v>
                </c:pt>
              </c:strCache>
            </c:strRef>
          </c:cat>
          <c:val>
            <c:numRef>
              <c:f>Ветер!$B$4:$I$4</c:f>
              <c:numCache>
                <c:formatCode>General</c:formatCode>
                <c:ptCount val="8"/>
                <c:pt idx="0">
                  <c:v>1</c:v>
                </c:pt>
                <c:pt idx="1">
                  <c:v>0</c:v>
                </c:pt>
                <c:pt idx="2">
                  <c:v>3</c:v>
                </c:pt>
                <c:pt idx="3">
                  <c:v>1</c:v>
                </c:pt>
                <c:pt idx="4">
                  <c:v>13</c:v>
                </c:pt>
                <c:pt idx="5">
                  <c:v>5</c:v>
                </c:pt>
                <c:pt idx="6">
                  <c:v>1</c:v>
                </c:pt>
                <c:pt idx="7">
                  <c:v>4</c:v>
                </c:pt>
              </c:numCache>
            </c:numRef>
          </c:val>
        </c:ser>
        <c:axId val="80974592"/>
        <c:axId val="80976128"/>
      </c:radarChart>
      <c:catAx>
        <c:axId val="80974592"/>
        <c:scaling>
          <c:orientation val="minMax"/>
        </c:scaling>
        <c:axPos val="b"/>
        <c:majorGridlines/>
        <c:tickLblPos val="nextTo"/>
        <c:crossAx val="80976128"/>
        <c:crosses val="autoZero"/>
        <c:auto val="1"/>
        <c:lblAlgn val="ctr"/>
        <c:lblOffset val="100"/>
      </c:catAx>
      <c:valAx>
        <c:axId val="80976128"/>
        <c:scaling>
          <c:orientation val="minMax"/>
        </c:scaling>
        <c:axPos val="l"/>
        <c:majorGridlines/>
        <c:numFmt formatCode="General" sourceLinked="1"/>
        <c:majorTickMark val="cross"/>
        <c:tickLblPos val="nextTo"/>
        <c:crossAx val="80974592"/>
        <c:crosses val="autoZero"/>
        <c:crossBetween val="between"/>
      </c:valAx>
    </c:plotArea>
    <c:plotVisOnly val="1"/>
  </c:chart>
  <c:spPr>
    <a:solidFill>
      <a:schemeClr val="lt1"/>
    </a:solidFill>
    <a:ln w="25400" cap="flat" cmpd="sng" algn="ctr">
      <a:solidFill>
        <a:schemeClr val="accent5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radarChart>
        <c:radarStyle val="filled"/>
        <c:ser>
          <c:idx val="0"/>
          <c:order val="0"/>
          <c:spPr>
            <a:solidFill>
              <a:srgbClr val="00B0F0"/>
            </a:solidFill>
            <a:ln w="25400" cap="rnd">
              <a:solidFill>
                <a:srgbClr val="FF0000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metal"/>
          </c:spPr>
          <c:cat>
            <c:strRef>
              <c:f>Ветер!$B$20:$I$20</c:f>
              <c:strCache>
                <c:ptCount val="8"/>
                <c:pt idx="0">
                  <c:v>С</c:v>
                </c:pt>
                <c:pt idx="1">
                  <c:v>СВ</c:v>
                </c:pt>
                <c:pt idx="2">
                  <c:v>В</c:v>
                </c:pt>
                <c:pt idx="3">
                  <c:v>ЮВ</c:v>
                </c:pt>
                <c:pt idx="4">
                  <c:v>Ю</c:v>
                </c:pt>
                <c:pt idx="5">
                  <c:v>ЮЗ</c:v>
                </c:pt>
                <c:pt idx="6">
                  <c:v>З</c:v>
                </c:pt>
                <c:pt idx="7">
                  <c:v>СЗ</c:v>
                </c:pt>
              </c:strCache>
            </c:strRef>
          </c:cat>
          <c:val>
            <c:numRef>
              <c:f>Ветер!$B$21:$I$21</c:f>
              <c:numCache>
                <c:formatCode>General</c:formatCode>
                <c:ptCount val="8"/>
                <c:pt idx="0">
                  <c:v>3</c:v>
                </c:pt>
                <c:pt idx="1">
                  <c:v>1</c:v>
                </c:pt>
                <c:pt idx="2">
                  <c:v>0</c:v>
                </c:pt>
                <c:pt idx="3">
                  <c:v>2</c:v>
                </c:pt>
                <c:pt idx="4">
                  <c:v>9</c:v>
                </c:pt>
                <c:pt idx="5">
                  <c:v>2</c:v>
                </c:pt>
                <c:pt idx="6">
                  <c:v>4</c:v>
                </c:pt>
                <c:pt idx="7">
                  <c:v>1</c:v>
                </c:pt>
              </c:numCache>
            </c:numRef>
          </c:val>
        </c:ser>
        <c:axId val="81000704"/>
        <c:axId val="81010688"/>
      </c:radarChart>
      <c:catAx>
        <c:axId val="81000704"/>
        <c:scaling>
          <c:orientation val="minMax"/>
        </c:scaling>
        <c:axPos val="b"/>
        <c:majorGridlines/>
        <c:tickLblPos val="nextTo"/>
        <c:crossAx val="81010688"/>
        <c:crosses val="autoZero"/>
        <c:auto val="1"/>
        <c:lblAlgn val="ctr"/>
        <c:lblOffset val="100"/>
      </c:catAx>
      <c:valAx>
        <c:axId val="81010688"/>
        <c:scaling>
          <c:orientation val="minMax"/>
        </c:scaling>
        <c:axPos val="l"/>
        <c:majorGridlines/>
        <c:numFmt formatCode="General" sourceLinked="1"/>
        <c:majorTickMark val="cross"/>
        <c:tickLblPos val="nextTo"/>
        <c:crossAx val="81000704"/>
        <c:crosses val="autoZero"/>
        <c:crossBetween val="between"/>
      </c:valAx>
    </c:plotArea>
    <c:plotVisOnly val="1"/>
  </c:chart>
  <c:spPr>
    <a:solidFill>
      <a:srgbClr val="FFFFCC"/>
    </a:solidFill>
    <a:ln>
      <a:noFill/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radarChart>
        <c:radarStyle val="filled"/>
        <c:ser>
          <c:idx val="0"/>
          <c:order val="0"/>
          <c:spPr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ln w="22225">
              <a:solidFill>
                <a:srgbClr val="FF0000"/>
              </a:solidFill>
            </a:ln>
            <a:effectLst>
              <a:outerShdw blurRad="139700" dist="38100" dir="2700000" algn="tl" rotWithShape="0">
                <a:srgbClr val="7030A0">
                  <a:alpha val="62000"/>
                </a:srgbClr>
              </a:outerShdw>
            </a:effectLst>
          </c:spPr>
          <c:cat>
            <c:strRef>
              <c:f>Ветер!$B$32:$I$32</c:f>
              <c:strCache>
                <c:ptCount val="8"/>
                <c:pt idx="0">
                  <c:v>С</c:v>
                </c:pt>
                <c:pt idx="1">
                  <c:v>СВ</c:v>
                </c:pt>
                <c:pt idx="2">
                  <c:v>В</c:v>
                </c:pt>
                <c:pt idx="3">
                  <c:v>ЮВ</c:v>
                </c:pt>
                <c:pt idx="4">
                  <c:v>Ю</c:v>
                </c:pt>
                <c:pt idx="5">
                  <c:v>ЮЗ</c:v>
                </c:pt>
                <c:pt idx="6">
                  <c:v>З</c:v>
                </c:pt>
                <c:pt idx="7">
                  <c:v>СЗ</c:v>
                </c:pt>
              </c:strCache>
            </c:strRef>
          </c:cat>
          <c:val>
            <c:numRef>
              <c:f>Ветер!$B$33:$I$33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5</c:v>
                </c:pt>
                <c:pt idx="4">
                  <c:v>12</c:v>
                </c:pt>
                <c:pt idx="5">
                  <c:v>3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axId val="81033856"/>
        <c:axId val="81039744"/>
      </c:radarChart>
      <c:catAx>
        <c:axId val="81033856"/>
        <c:scaling>
          <c:orientation val="minMax"/>
        </c:scaling>
        <c:axPos val="b"/>
        <c:majorGridlines/>
        <c:tickLblPos val="nextTo"/>
        <c:crossAx val="81039744"/>
        <c:crosses val="autoZero"/>
        <c:auto val="1"/>
        <c:lblAlgn val="ctr"/>
        <c:lblOffset val="100"/>
      </c:catAx>
      <c:valAx>
        <c:axId val="81039744"/>
        <c:scaling>
          <c:orientation val="minMax"/>
        </c:scaling>
        <c:axPos val="l"/>
        <c:majorGridlines/>
        <c:numFmt formatCode="General" sourceLinked="1"/>
        <c:majorTickMark val="cross"/>
        <c:tickLblPos val="nextTo"/>
        <c:crossAx val="81033856"/>
        <c:crosses val="autoZero"/>
        <c:crossBetween val="between"/>
      </c:valAx>
    </c:plotArea>
    <c:plotVisOnly val="1"/>
  </c:chart>
  <c:spPr>
    <a:solidFill>
      <a:srgbClr val="FFFFCC"/>
    </a:solidFill>
    <a:ln>
      <a:noFill/>
    </a:ln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58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45059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060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061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5062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45063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064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065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066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067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068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069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070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071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072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073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074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075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5076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077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078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07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08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081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08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08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08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508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508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4508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45088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089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090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091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092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5093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5094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5095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5096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5097" name="Rectangle 4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5098" name="Rectangle 4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5099" name="Rectangle 4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9343AEB-FB12-4763-9976-AE54A903AD8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C728A-79F0-4C73-BCFC-8F1EFC4A4A2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BEDA1F-9112-4D8C-9974-6C51CCF9ADA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8F6314D-FAAF-4124-BF4F-CA156765F5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D552D01-9A0E-4CF5-B256-2F779FEEE63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15022-7E38-4489-ACF9-458C269C320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562DF-02BC-41BB-8E84-075F2053F16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A72BC4-9240-4381-B390-644E3472117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4CF6BF-F9DD-4047-B85A-1975E3CC95F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8F67E1-A9C0-44A4-8372-AE8ABC957A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FAB62-D4FB-4B6E-8321-0623A8A74C2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4F4304-5221-4B48-8A69-56F8684C33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1730D-D6FE-4277-86F3-074B8F5E2B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screen">
            <a:lum/>
          </a:blip>
          <a:srcRect/>
          <a:stretch>
            <a:fillRect l="-26000" r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4403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03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03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403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44039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40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41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42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43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44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45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46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47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48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49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50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51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4052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053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054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055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056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057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058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059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060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4061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4062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44063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44064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65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66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67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68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4069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4070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4071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4072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44073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44074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6EC1C1C4-57B0-460A-ADC7-F3EB2ECBAE6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407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</p:sldLayoutIdLst>
  <p:transition>
    <p:pull dir="lu"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gif"/><Relationship Id="rId7" Type="http://schemas.openxmlformats.org/officeDocument/2006/relationships/image" Target="../media/image7.jpeg"/><Relationship Id="rId12" Type="http://schemas.openxmlformats.org/officeDocument/2006/relationships/image" Target="../media/image12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wmf"/><Relationship Id="rId5" Type="http://schemas.openxmlformats.org/officeDocument/2006/relationships/image" Target="../media/image5.jpeg"/><Relationship Id="rId10" Type="http://schemas.openxmlformats.org/officeDocument/2006/relationships/image" Target="../media/image10.gif"/><Relationship Id="rId4" Type="http://schemas.openxmlformats.org/officeDocument/2006/relationships/image" Target="../media/image4.jpeg"/><Relationship Id="rId9" Type="http://schemas.openxmlformats.org/officeDocument/2006/relationships/image" Target="../media/image9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7" Type="http://schemas.openxmlformats.org/officeDocument/2006/relationships/image" Target="../media/image9.gif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gif"/><Relationship Id="rId5" Type="http://schemas.openxmlformats.org/officeDocument/2006/relationships/image" Target="../media/image27.gif"/><Relationship Id="rId4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en15@mail.ru" TargetMode="External"/><Relationship Id="rId2" Type="http://schemas.openxmlformats.org/officeDocument/2006/relationships/hyperlink" Target="http://kirssh1.68edu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gif"/><Relationship Id="rId5" Type="http://schemas.openxmlformats.org/officeDocument/2006/relationships/image" Target="../media/image14.gif"/><Relationship Id="rId4" Type="http://schemas.openxmlformats.org/officeDocument/2006/relationships/image" Target="../media/image1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hyperlink" Target="http://www.gismeteo.ru/diary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7.jpeg"/><Relationship Id="rId4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gif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gif"/><Relationship Id="rId4" Type="http://schemas.openxmlformats.org/officeDocument/2006/relationships/image" Target="../media/image2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ompass-rose.gif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4067944" y="2060848"/>
            <a:ext cx="3027412" cy="4284074"/>
          </a:xfrm>
          <a:prstGeom prst="rect">
            <a:avLst/>
          </a:prstGeom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0"/>
            <a:ext cx="7772400" cy="1080120"/>
          </a:xfrm>
        </p:spPr>
        <p:txBody>
          <a:bodyPr/>
          <a:lstStyle/>
          <a:p>
            <a:r>
              <a:rPr lang="ru-RU" sz="2400" dirty="0" smtClean="0">
                <a:solidFill>
                  <a:srgbClr val="0070C0"/>
                </a:solidFill>
                <a:latin typeface="Bookman Old Style" pitchFamily="18" charset="0"/>
              </a:rPr>
              <a:t>Проект</a:t>
            </a:r>
            <a:r>
              <a:rPr lang="ru-RU" sz="3600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3600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3600" dirty="0" smtClean="0">
                <a:solidFill>
                  <a:srgbClr val="C00000"/>
                </a:solidFill>
                <a:latin typeface="Bookman Old Style" pitchFamily="18" charset="0"/>
              </a:rPr>
              <a:t>Школьная метеостанция</a:t>
            </a:r>
            <a:r>
              <a:rPr lang="ru-RU" sz="3600" dirty="0" smtClean="0">
                <a:solidFill>
                  <a:srgbClr val="C00000"/>
                </a:solidFill>
              </a:rPr>
              <a:t> 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5229200"/>
            <a:ext cx="3528392" cy="1080120"/>
          </a:xfrm>
        </p:spPr>
        <p:txBody>
          <a:bodyPr/>
          <a:lstStyle/>
          <a:p>
            <a:pPr algn="l"/>
            <a:r>
              <a:rPr lang="ru-RU" sz="1600" dirty="0" smtClean="0">
                <a:latin typeface="Bookman Old Style" pitchFamily="18" charset="0"/>
              </a:rPr>
              <a:t>Руководитель группы,</a:t>
            </a:r>
          </a:p>
          <a:p>
            <a:pPr algn="l"/>
            <a:r>
              <a:rPr lang="ru-RU" sz="1600" dirty="0" smtClean="0">
                <a:latin typeface="Bookman Old Style" pitchFamily="18" charset="0"/>
              </a:rPr>
              <a:t>учитель физики:</a:t>
            </a:r>
            <a:br>
              <a:rPr lang="ru-RU" sz="1600" dirty="0" smtClean="0">
                <a:latin typeface="Bookman Old Style" pitchFamily="18" charset="0"/>
              </a:rPr>
            </a:br>
            <a:r>
              <a:rPr lang="ru-RU" sz="1600" dirty="0" smtClean="0">
                <a:latin typeface="Bookman Old Style" pitchFamily="18" charset="0"/>
              </a:rPr>
              <a:t>Глушков Евгений Николаевич</a:t>
            </a:r>
          </a:p>
          <a:p>
            <a:pPr algn="l">
              <a:lnSpc>
                <a:spcPct val="80000"/>
              </a:lnSpc>
            </a:pPr>
            <a:endParaRPr lang="ru-RU" sz="300" dirty="0">
              <a:latin typeface="Bookman Old Style" pitchFamily="18" charset="0"/>
            </a:endParaRPr>
          </a:p>
        </p:txBody>
      </p:sp>
      <p:pic>
        <p:nvPicPr>
          <p:cNvPr id="4" name="Рисунок 3" descr="огонь1.gif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283968" y="4653136"/>
            <a:ext cx="3744416" cy="2105025"/>
          </a:xfrm>
          <a:prstGeom prst="rect">
            <a:avLst/>
          </a:prstGeom>
        </p:spPr>
      </p:pic>
      <p:pic>
        <p:nvPicPr>
          <p:cNvPr id="6" name="Рисунок 5" descr="акт_зал7m - копия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3635896" y="4581128"/>
            <a:ext cx="751334" cy="959150"/>
          </a:xfrm>
          <a:prstGeom prst="ellipse">
            <a:avLst/>
          </a:prstGeom>
          <a:effectLst>
            <a:softEdge rad="63500"/>
          </a:effectLst>
        </p:spPr>
      </p:pic>
      <p:pic>
        <p:nvPicPr>
          <p:cNvPr id="8" name="Рисунок 7" descr="20140207_125346 - копия.jpg"/>
          <p:cNvPicPr>
            <a:picLocks noChangeAspect="1"/>
          </p:cNvPicPr>
          <p:nvPr/>
        </p:nvPicPr>
        <p:blipFill>
          <a:blip r:embed="rId5" cstate="screen"/>
          <a:srcRect/>
          <a:stretch>
            <a:fillRect/>
          </a:stretch>
        </p:blipFill>
        <p:spPr>
          <a:xfrm>
            <a:off x="4932040" y="1268760"/>
            <a:ext cx="1008112" cy="1105671"/>
          </a:xfrm>
          <a:prstGeom prst="ellipse">
            <a:avLst/>
          </a:prstGeom>
          <a:effectLst>
            <a:softEdge rad="63500"/>
          </a:effectLst>
        </p:spPr>
      </p:pic>
      <p:sp>
        <p:nvSpPr>
          <p:cNvPr id="9" name="TextBox 8"/>
          <p:cNvSpPr txBox="1"/>
          <p:nvPr/>
        </p:nvSpPr>
        <p:spPr>
          <a:xfrm>
            <a:off x="6012160" y="1484784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Monotype Corsiva" pitchFamily="66" charset="0"/>
              </a:rPr>
              <a:t>Овсянникова </a:t>
            </a:r>
          </a:p>
          <a:p>
            <a:r>
              <a:rPr lang="ru-RU" sz="1600" dirty="0" smtClean="0">
                <a:latin typeface="Monotype Corsiva" pitchFamily="66" charset="0"/>
              </a:rPr>
              <a:t>Елизавета</a:t>
            </a:r>
            <a:endParaRPr lang="ru-RU" sz="1600" dirty="0">
              <a:latin typeface="Monotype Corsiva" pitchFamily="66" charset="0"/>
            </a:endParaRPr>
          </a:p>
        </p:txBody>
      </p:sp>
      <p:pic>
        <p:nvPicPr>
          <p:cNvPr id="10" name="Рисунок 9" descr="S6303053 - копия.JPG"/>
          <p:cNvPicPr>
            <a:picLocks noChangeAspect="1"/>
          </p:cNvPicPr>
          <p:nvPr/>
        </p:nvPicPr>
        <p:blipFill>
          <a:blip r:embed="rId6" cstate="screen"/>
          <a:stretch>
            <a:fillRect/>
          </a:stretch>
        </p:blipFill>
        <p:spPr>
          <a:xfrm>
            <a:off x="5940151" y="2348880"/>
            <a:ext cx="884175" cy="1078648"/>
          </a:xfrm>
          <a:prstGeom prst="ellipse">
            <a:avLst/>
          </a:prstGeom>
          <a:effectLst>
            <a:softEdge rad="63500"/>
          </a:effectLst>
        </p:spPr>
      </p:pic>
      <p:sp>
        <p:nvSpPr>
          <p:cNvPr id="11" name="TextBox 10"/>
          <p:cNvSpPr txBox="1"/>
          <p:nvPr/>
        </p:nvSpPr>
        <p:spPr>
          <a:xfrm>
            <a:off x="6876256" y="2492896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err="1" smtClean="0">
                <a:latin typeface="Monotype Corsiva" pitchFamily="66" charset="0"/>
              </a:rPr>
              <a:t>Девятаев</a:t>
            </a:r>
            <a:r>
              <a:rPr lang="ru-RU" sz="1600" dirty="0" smtClean="0">
                <a:latin typeface="Monotype Corsiva" pitchFamily="66" charset="0"/>
              </a:rPr>
              <a:t> </a:t>
            </a:r>
          </a:p>
          <a:p>
            <a:r>
              <a:rPr lang="ru-RU" sz="1600" dirty="0" smtClean="0">
                <a:latin typeface="Monotype Corsiva" pitchFamily="66" charset="0"/>
              </a:rPr>
              <a:t>Глеб</a:t>
            </a:r>
            <a:endParaRPr lang="ru-RU" sz="1600" dirty="0">
              <a:latin typeface="Monotype Corsiva" pitchFamily="66" charset="0"/>
            </a:endParaRPr>
          </a:p>
        </p:txBody>
      </p:sp>
      <p:pic>
        <p:nvPicPr>
          <p:cNvPr id="12" name="Рисунок 11" descr="IMG_0007 - копия.jpg"/>
          <p:cNvPicPr>
            <a:picLocks noChangeAspect="1"/>
          </p:cNvPicPr>
          <p:nvPr/>
        </p:nvPicPr>
        <p:blipFill>
          <a:blip r:embed="rId7" cstate="screen"/>
          <a:stretch>
            <a:fillRect/>
          </a:stretch>
        </p:blipFill>
        <p:spPr>
          <a:xfrm>
            <a:off x="6084168" y="3895728"/>
            <a:ext cx="936104" cy="1097859"/>
          </a:xfrm>
          <a:prstGeom prst="ellipse">
            <a:avLst/>
          </a:prstGeom>
          <a:effectLst>
            <a:softEdge rad="63500"/>
          </a:effectLst>
        </p:spPr>
      </p:pic>
      <p:sp>
        <p:nvSpPr>
          <p:cNvPr id="13" name="TextBox 12"/>
          <p:cNvSpPr txBox="1"/>
          <p:nvPr/>
        </p:nvSpPr>
        <p:spPr>
          <a:xfrm>
            <a:off x="6948264" y="3573016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Monotype Corsiva" pitchFamily="66" charset="0"/>
              </a:rPr>
              <a:t>Зорина </a:t>
            </a:r>
          </a:p>
          <a:p>
            <a:r>
              <a:rPr lang="ru-RU" sz="1600" dirty="0" smtClean="0">
                <a:latin typeface="Monotype Corsiva" pitchFamily="66" charset="0"/>
              </a:rPr>
              <a:t>Мария</a:t>
            </a:r>
            <a:endParaRPr lang="ru-RU" sz="1600" dirty="0">
              <a:latin typeface="Monotype Corsiva" pitchFamily="66" charset="0"/>
            </a:endParaRPr>
          </a:p>
        </p:txBody>
      </p:sp>
      <p:pic>
        <p:nvPicPr>
          <p:cNvPr id="14" name="Рисунок 13" descr="11102013012 - копия.jpg"/>
          <p:cNvPicPr>
            <a:picLocks noChangeAspect="1"/>
          </p:cNvPicPr>
          <p:nvPr/>
        </p:nvPicPr>
        <p:blipFill>
          <a:blip r:embed="rId8" cstate="screen"/>
          <a:stretch>
            <a:fillRect/>
          </a:stretch>
        </p:blipFill>
        <p:spPr>
          <a:xfrm>
            <a:off x="4067944" y="2348880"/>
            <a:ext cx="936104" cy="1110153"/>
          </a:xfrm>
          <a:prstGeom prst="ellipse">
            <a:avLst/>
          </a:prstGeom>
          <a:effectLst>
            <a:softEdge rad="63500"/>
          </a:effectLst>
        </p:spPr>
      </p:pic>
      <p:sp>
        <p:nvSpPr>
          <p:cNvPr id="15" name="TextBox 14"/>
          <p:cNvSpPr txBox="1"/>
          <p:nvPr/>
        </p:nvSpPr>
        <p:spPr>
          <a:xfrm>
            <a:off x="3419872" y="2132856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err="1" smtClean="0">
                <a:latin typeface="Monotype Corsiva" pitchFamily="66" charset="0"/>
              </a:rPr>
              <a:t>Стукалин</a:t>
            </a:r>
            <a:r>
              <a:rPr lang="ru-RU" sz="1600" dirty="0" smtClean="0">
                <a:latin typeface="Monotype Corsiva" pitchFamily="66" charset="0"/>
              </a:rPr>
              <a:t> </a:t>
            </a:r>
          </a:p>
          <a:p>
            <a:r>
              <a:rPr lang="ru-RU" sz="1600" dirty="0" smtClean="0">
                <a:latin typeface="Monotype Corsiva" pitchFamily="66" charset="0"/>
              </a:rPr>
              <a:t>Вадим</a:t>
            </a:r>
            <a:endParaRPr lang="ru-RU" sz="1600" dirty="0">
              <a:latin typeface="Monotype Corsiva" pitchFamily="66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107504" y="116632"/>
            <a:ext cx="864096" cy="864096"/>
            <a:chOff x="6300192" y="476672"/>
            <a:chExt cx="720080" cy="720080"/>
          </a:xfrm>
          <a:effectLst>
            <a:reflection blurRad="6350" stA="50000" endA="300" endPos="90000" dir="5400000" sy="-100000" algn="bl" rotWithShape="0"/>
          </a:effectLst>
        </p:grpSpPr>
        <p:sp>
          <p:nvSpPr>
            <p:cNvPr id="17" name="Блок-схема: узел 16"/>
            <p:cNvSpPr/>
            <p:nvPr/>
          </p:nvSpPr>
          <p:spPr>
            <a:xfrm>
              <a:off x="6300192" y="476672"/>
              <a:ext cx="720080" cy="720080"/>
            </a:xfrm>
            <a:prstGeom prst="flowChartConnector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  <a:gs pos="68000">
                  <a:srgbClr val="FFFF00"/>
                </a:gs>
              </a:gsLst>
              <a:path path="circle">
                <a:fillToRect l="50000" t="50000" r="50000" b="50000"/>
              </a:path>
              <a:tileRect/>
            </a:gradFill>
            <a:ln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8" name="Рисунок 17" descr="plama1.gif"/>
            <p:cNvPicPr>
              <a:picLocks noChangeAspect="1"/>
            </p:cNvPicPr>
            <p:nvPr/>
          </p:nvPicPr>
          <p:blipFill>
            <a:blip r:embed="rId9" cstate="screen"/>
            <a:stretch>
              <a:fillRect/>
            </a:stretch>
          </p:blipFill>
          <p:spPr>
            <a:xfrm rot="287162">
              <a:off x="6372200" y="476672"/>
              <a:ext cx="578899" cy="693440"/>
            </a:xfrm>
            <a:prstGeom prst="rect">
              <a:avLst/>
            </a:prstGeom>
          </p:spPr>
        </p:pic>
      </p:grpSp>
      <p:pic>
        <p:nvPicPr>
          <p:cNvPr id="22" name="Рисунок 21" descr="наша команда.gif"/>
          <p:cNvPicPr>
            <a:picLocks noChangeAspect="1"/>
          </p:cNvPicPr>
          <p:nvPr/>
        </p:nvPicPr>
        <p:blipFill>
          <a:blip r:embed="rId10" cstate="screen"/>
          <a:stretch>
            <a:fillRect/>
          </a:stretch>
        </p:blipFill>
        <p:spPr>
          <a:xfrm rot="17911574">
            <a:off x="6579604" y="3862904"/>
            <a:ext cx="2967038" cy="847725"/>
          </a:xfrm>
          <a:prstGeom prst="rect">
            <a:avLst/>
          </a:prstGeom>
        </p:spPr>
      </p:pic>
      <p:pic>
        <p:nvPicPr>
          <p:cNvPr id="2" name="Picture 2" descr="C:\Users\admin\AppData\Local\Microsoft\Windows\Temporary Internet Files\Content.IE5\ONXDITSY\MC900413534[1]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979712" y="3645024"/>
            <a:ext cx="1331284" cy="1118788"/>
          </a:xfrm>
          <a:prstGeom prst="rect">
            <a:avLst/>
          </a:prstGeom>
          <a:noFill/>
        </p:spPr>
      </p:pic>
      <p:pic>
        <p:nvPicPr>
          <p:cNvPr id="3" name="Picture 3" descr="C:\Program Files (x86)\Microsoft Office\MEDIA\CAGCAT10\j0293828.wm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79512" y="1916832"/>
            <a:ext cx="1744675" cy="1836115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764705"/>
            <a:ext cx="8229600" cy="432048"/>
          </a:xfrm>
        </p:spPr>
        <p:txBody>
          <a:bodyPr/>
          <a:lstStyle/>
          <a:p>
            <a:pPr>
              <a:buNone/>
            </a:pPr>
            <a:r>
              <a:rPr lang="ru-RU" sz="2000" dirty="0" smtClean="0">
                <a:solidFill>
                  <a:srgbClr val="C00000"/>
                </a:solidFill>
                <a:latin typeface="Bookman Old Style" pitchFamily="18" charset="0"/>
              </a:rPr>
              <a:t>О направлении ветра можно судить по «розе ветров» </a:t>
            </a:r>
            <a:endParaRPr lang="ru-RU" sz="20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"/>
            <a:ext cx="8424936" cy="764703"/>
          </a:xfrm>
        </p:spPr>
        <p:txBody>
          <a:bodyPr/>
          <a:lstStyle/>
          <a:p>
            <a:r>
              <a:rPr lang="ru-RU" sz="4000" dirty="0" smtClean="0">
                <a:latin typeface="Bookman Old Style" pitchFamily="18" charset="0"/>
              </a:rPr>
              <a:t>Измерение направления ветра</a:t>
            </a:r>
            <a:endParaRPr lang="ru-RU" sz="4000" dirty="0">
              <a:latin typeface="Bookman Old Style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051720" y="1268760"/>
            <a:ext cx="424847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ru-RU" sz="2000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«Р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Bookman Old Style" pitchFamily="18" charset="0"/>
                <a:ea typeface="+mn-ea"/>
                <a:cs typeface="+mn-cs"/>
              </a:rPr>
              <a:t>оза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Bookman Old Style" pitchFamily="18" charset="0"/>
                <a:ea typeface="+mn-ea"/>
                <a:cs typeface="+mn-cs"/>
              </a:rPr>
              <a:t> ветров» по данным сайта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627784" y="1700808"/>
          <a:ext cx="3687490" cy="2019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07504" y="3789040"/>
            <a:ext cx="424847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ru-RU" sz="2000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«Р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Bookman Old Style" pitchFamily="18" charset="0"/>
                <a:ea typeface="+mn-ea"/>
                <a:cs typeface="+mn-cs"/>
              </a:rPr>
              <a:t>оза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Bookman Old Style" pitchFamily="18" charset="0"/>
                <a:ea typeface="+mn-ea"/>
                <a:cs typeface="+mn-cs"/>
              </a:rPr>
              <a:t> ветров» 1-го наблюдателя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716016" y="3789040"/>
            <a:ext cx="424847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ru-RU" sz="2000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«Р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Bookman Old Style" pitchFamily="18" charset="0"/>
                <a:ea typeface="+mn-ea"/>
                <a:cs typeface="+mn-cs"/>
              </a:rPr>
              <a:t>оза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Bookman Old Style" pitchFamily="18" charset="0"/>
                <a:ea typeface="+mn-ea"/>
                <a:cs typeface="+mn-cs"/>
              </a:rPr>
              <a:t> ветров» 2-го наблюдателя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251520" y="4221088"/>
          <a:ext cx="4032448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/>
          <p:cNvGraphicFramePr/>
          <p:nvPr/>
        </p:nvGraphicFramePr>
        <p:xfrm>
          <a:off x="4716016" y="4221088"/>
          <a:ext cx="4176464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3" name="Рисунок 12" descr="ветер.gif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 flipH="1">
            <a:off x="179512" y="2060848"/>
            <a:ext cx="2200624" cy="1386458"/>
          </a:xfrm>
          <a:prstGeom prst="rect">
            <a:avLst/>
          </a:prstGeom>
        </p:spPr>
      </p:pic>
      <p:pic>
        <p:nvPicPr>
          <p:cNvPr id="14" name="Рисунок 13" descr="vientos.gif"/>
          <p:cNvPicPr>
            <a:picLocks noChangeAspect="1"/>
          </p:cNvPicPr>
          <p:nvPr/>
        </p:nvPicPr>
        <p:blipFill>
          <a:blip r:embed="rId6" cstate="screen"/>
          <a:stretch>
            <a:fillRect/>
          </a:stretch>
        </p:blipFill>
        <p:spPr>
          <a:xfrm>
            <a:off x="6372200" y="1700808"/>
            <a:ext cx="2625080" cy="2172254"/>
          </a:xfrm>
          <a:prstGeom prst="rect">
            <a:avLst/>
          </a:prstGeom>
        </p:spPr>
      </p:pic>
      <p:grpSp>
        <p:nvGrpSpPr>
          <p:cNvPr id="15" name="Группа 14"/>
          <p:cNvGrpSpPr/>
          <p:nvPr/>
        </p:nvGrpSpPr>
        <p:grpSpPr>
          <a:xfrm>
            <a:off x="251520" y="1196752"/>
            <a:ext cx="504056" cy="504056"/>
            <a:chOff x="6300192" y="476672"/>
            <a:chExt cx="720080" cy="720080"/>
          </a:xfrm>
          <a:effectLst>
            <a:reflection blurRad="6350" stA="50000" endA="300" endPos="90000" dir="5400000" sy="-100000" algn="bl" rotWithShape="0"/>
          </a:effectLst>
        </p:grpSpPr>
        <p:sp>
          <p:nvSpPr>
            <p:cNvPr id="16" name="Блок-схема: узел 15"/>
            <p:cNvSpPr/>
            <p:nvPr/>
          </p:nvSpPr>
          <p:spPr>
            <a:xfrm>
              <a:off x="6300192" y="476672"/>
              <a:ext cx="720080" cy="720080"/>
            </a:xfrm>
            <a:prstGeom prst="flowChartConnector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  <a:gs pos="68000">
                  <a:srgbClr val="FFFF00"/>
                </a:gs>
              </a:gsLst>
              <a:path path="circle">
                <a:fillToRect l="50000" t="50000" r="50000" b="50000"/>
              </a:path>
              <a:tileRect/>
            </a:gradFill>
            <a:ln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7" name="Рисунок 16" descr="plama1.gif"/>
            <p:cNvPicPr>
              <a:picLocks noChangeAspect="1"/>
            </p:cNvPicPr>
            <p:nvPr/>
          </p:nvPicPr>
          <p:blipFill>
            <a:blip r:embed="rId7" cstate="screen"/>
            <a:stretch>
              <a:fillRect/>
            </a:stretch>
          </p:blipFill>
          <p:spPr>
            <a:xfrm rot="287162">
              <a:off x="6372200" y="476672"/>
              <a:ext cx="578899" cy="693440"/>
            </a:xfrm>
            <a:prstGeom prst="rect">
              <a:avLst/>
            </a:prstGeom>
          </p:spPr>
        </p:pic>
      </p:grp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6891"/>
          </a:xfrm>
        </p:spPr>
        <p:txBody>
          <a:bodyPr/>
          <a:lstStyle/>
          <a:p>
            <a:r>
              <a:rPr lang="ru-RU" sz="4000" dirty="0" smtClean="0">
                <a:latin typeface="Bookman Old Style" pitchFamily="18" charset="0"/>
              </a:rPr>
              <a:t>Анализ измерений</a:t>
            </a:r>
            <a:endParaRPr lang="ru-RU" sz="4000" dirty="0">
              <a:latin typeface="Bookman Old Style" pitchFamily="18" charset="0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552" y="980728"/>
            <a:ext cx="8064127" cy="5034781"/>
          </a:xfrm>
          <a:prstGeom prst="foldedCorner">
            <a:avLst>
              <a:gd name="adj" fmla="val 9354"/>
            </a:avLst>
          </a:prstGeom>
          <a:solidFill>
            <a:schemeClr val="lt1">
              <a:alpha val="67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180000" indent="-457200" algn="just">
              <a:spcAft>
                <a:spcPts val="1200"/>
              </a:spcAft>
              <a:buNone/>
            </a:pPr>
            <a:r>
              <a:rPr lang="ru-RU" sz="1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1.Измерения давления бароскопом показали, что они приблизительно совпадают с давлением сайта </a:t>
            </a:r>
            <a:r>
              <a:rPr lang="ru-RU" sz="180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www.gismeteo.ru</a:t>
            </a:r>
            <a:r>
              <a:rPr lang="ru-RU" sz="1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 Но небольшая чувствительность и точность измерений дают только приблизительный результат.</a:t>
            </a:r>
          </a:p>
          <a:p>
            <a:pPr marL="180000" indent="-457200" algn="just">
              <a:spcAft>
                <a:spcPts val="1200"/>
              </a:spcAft>
              <a:buNone/>
            </a:pPr>
            <a:r>
              <a:rPr lang="ru-RU" sz="1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2.Влажность воздуха измерялась в жилой комнате (закрытом помещении)  и соответствовала уровню комфортного проживания от 40% до 60% и лишь изредка не намного отклонялась от этих значений может быть из-за проветривания или не вовремя убранной влажной одежды.</a:t>
            </a:r>
          </a:p>
          <a:p>
            <a:pPr marL="180000" indent="-457200" algn="just">
              <a:buNone/>
            </a:pPr>
            <a:r>
              <a:rPr lang="ru-RU" sz="1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3.Скорость и направление ветра измерялась двумя разными по конструкции </a:t>
            </a:r>
            <a:r>
              <a:rPr lang="ru-RU" sz="180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ветрометрами</a:t>
            </a:r>
            <a:r>
              <a:rPr lang="ru-RU" sz="1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и в разных условиях: (1-ый наблюдатель) в микрорайоне с многоэтажными зданиями; (2-ой наблюдатель) на территории частного жилого дома. В 1 случае скорость измерялась более </a:t>
            </a:r>
            <a:r>
              <a:rPr lang="ru-RU" sz="180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чуствительным</a:t>
            </a:r>
            <a:r>
              <a:rPr lang="ru-RU" sz="1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прибором и возникающие «сквозняки» и «завихрения» мешали правильно провести измерения. Во 2-ом случае на направление ветра влияло расположение дома на склоне берега реки хотя значение скорости получилось похожим на данные с сайта. Преобладающее направление ветра получилось везде одинаковым.</a:t>
            </a:r>
            <a:endParaRPr lang="ru-RU" sz="1800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107504" y="116632"/>
            <a:ext cx="864096" cy="864096"/>
            <a:chOff x="6300192" y="476672"/>
            <a:chExt cx="720080" cy="720080"/>
          </a:xfrm>
          <a:effectLst>
            <a:reflection blurRad="6350" stA="50000" endA="300" endPos="90000" dir="5400000" sy="-100000" algn="bl" rotWithShape="0"/>
          </a:effectLst>
        </p:grpSpPr>
        <p:sp>
          <p:nvSpPr>
            <p:cNvPr id="5" name="Блок-схема: узел 4"/>
            <p:cNvSpPr/>
            <p:nvPr/>
          </p:nvSpPr>
          <p:spPr>
            <a:xfrm>
              <a:off x="6300192" y="476672"/>
              <a:ext cx="720080" cy="720080"/>
            </a:xfrm>
            <a:prstGeom prst="flowChartConnector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  <a:gs pos="68000">
                  <a:srgbClr val="FFFF00"/>
                </a:gs>
              </a:gsLst>
              <a:path path="circle">
                <a:fillToRect l="50000" t="50000" r="50000" b="50000"/>
              </a:path>
              <a:tileRect/>
            </a:gradFill>
            <a:ln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Рисунок 5" descr="plama1.gif"/>
            <p:cNvPicPr>
              <a:picLocks noChangeAspect="1"/>
            </p:cNvPicPr>
            <p:nvPr/>
          </p:nvPicPr>
          <p:blipFill>
            <a:blip r:embed="rId2" cstate="screen"/>
            <a:stretch>
              <a:fillRect/>
            </a:stretch>
          </p:blipFill>
          <p:spPr>
            <a:xfrm rot="287162">
              <a:off x="6372200" y="476672"/>
              <a:ext cx="578899" cy="693440"/>
            </a:xfrm>
            <a:prstGeom prst="rect">
              <a:avLst/>
            </a:prstGeom>
          </p:spPr>
        </p:pic>
      </p:grp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39825"/>
          </a:xfrm>
        </p:spPr>
        <p:txBody>
          <a:bodyPr/>
          <a:lstStyle/>
          <a:p>
            <a:r>
              <a:rPr lang="ru-RU" sz="4000" dirty="0" smtClean="0"/>
              <a:t>Вывод о работе</a:t>
            </a:r>
            <a:endParaRPr lang="ru-RU" sz="40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90157"/>
          </a:xfrm>
          <a:prstGeom prst="roundRect">
            <a:avLst>
              <a:gd name="adj" fmla="val 9624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endParaRPr lang="ru-RU" sz="2400" i="1" dirty="0" smtClean="0">
              <a:solidFill>
                <a:srgbClr val="C00000"/>
              </a:solidFill>
              <a:latin typeface="Century Schoolbook" pitchFamily="18" charset="0"/>
            </a:endParaRPr>
          </a:p>
          <a:p>
            <a:pPr indent="0" algn="ctr">
              <a:lnSpc>
                <a:spcPct val="150000"/>
              </a:lnSpc>
              <a:buNone/>
            </a:pPr>
            <a:r>
              <a:rPr lang="ru-RU" sz="2400" i="1" dirty="0" smtClean="0">
                <a:solidFill>
                  <a:srgbClr val="C00000"/>
                </a:solidFill>
                <a:latin typeface="Century Schoolbook" pitchFamily="18" charset="0"/>
              </a:rPr>
              <a:t>Проделанная работа по изготовлению приборов и применению их на практике помогла изучить природные явления и характеристики погоды.</a:t>
            </a:r>
          </a:p>
          <a:p>
            <a:pPr indent="0" algn="ctr">
              <a:lnSpc>
                <a:spcPct val="150000"/>
              </a:lnSpc>
              <a:buNone/>
            </a:pPr>
            <a:r>
              <a:rPr lang="ru-RU" sz="2400" i="1" dirty="0" smtClean="0">
                <a:solidFill>
                  <a:srgbClr val="C00000"/>
                </a:solidFill>
                <a:latin typeface="Century Schoolbook" pitchFamily="18" charset="0"/>
              </a:rPr>
              <a:t>Изучив п</a:t>
            </a:r>
            <a:r>
              <a:rPr lang="ru-RU" sz="2400" i="1" dirty="0" smtClean="0">
                <a:solidFill>
                  <a:srgbClr val="C00000"/>
                </a:solidFill>
                <a:latin typeface="Century Schoolbook" pitchFamily="18" charset="0"/>
              </a:rPr>
              <a:t>ринцип действия приборов, мы поняли в чём их недостатки и будем усовершенствовать, чтобы создать постоянно действующую метеостанцию!</a:t>
            </a:r>
            <a:endParaRPr lang="ru-RU" sz="2400" i="1" dirty="0" smtClean="0">
              <a:solidFill>
                <a:srgbClr val="C00000"/>
              </a:solidFill>
              <a:latin typeface="Century Schoolbook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107504" y="116632"/>
            <a:ext cx="864096" cy="864096"/>
            <a:chOff x="6300192" y="476672"/>
            <a:chExt cx="720080" cy="720080"/>
          </a:xfrm>
          <a:effectLst>
            <a:reflection blurRad="6350" stA="50000" endA="300" endPos="90000" dir="5400000" sy="-100000" algn="bl" rotWithShape="0"/>
          </a:effectLst>
        </p:grpSpPr>
        <p:sp>
          <p:nvSpPr>
            <p:cNvPr id="7" name="Блок-схема: узел 6"/>
            <p:cNvSpPr/>
            <p:nvPr/>
          </p:nvSpPr>
          <p:spPr>
            <a:xfrm>
              <a:off x="6300192" y="476672"/>
              <a:ext cx="720080" cy="720080"/>
            </a:xfrm>
            <a:prstGeom prst="flowChartConnector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  <a:gs pos="68000">
                  <a:srgbClr val="FFFF00"/>
                </a:gs>
              </a:gsLst>
              <a:path path="circle">
                <a:fillToRect l="50000" t="50000" r="50000" b="50000"/>
              </a:path>
              <a:tileRect/>
            </a:gradFill>
            <a:ln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8" name="Рисунок 7" descr="plama1.gif"/>
            <p:cNvPicPr>
              <a:picLocks noChangeAspect="1"/>
            </p:cNvPicPr>
            <p:nvPr/>
          </p:nvPicPr>
          <p:blipFill>
            <a:blip r:embed="rId2" cstate="screen"/>
            <a:stretch>
              <a:fillRect/>
            </a:stretch>
          </p:blipFill>
          <p:spPr>
            <a:xfrm rot="287162">
              <a:off x="6372200" y="476672"/>
              <a:ext cx="578899" cy="693440"/>
            </a:xfrm>
            <a:prstGeom prst="rect">
              <a:avLst/>
            </a:prstGeom>
          </p:spPr>
        </p:pic>
      </p:grp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агетная рамка 3"/>
          <p:cNvSpPr/>
          <p:nvPr/>
        </p:nvSpPr>
        <p:spPr>
          <a:xfrm>
            <a:off x="971600" y="1988840"/>
            <a:ext cx="7344816" cy="3960440"/>
          </a:xfrm>
          <a:prstGeom prst="bevel">
            <a:avLst>
              <a:gd name="adj" fmla="val 2178"/>
            </a:avLst>
          </a:prstGeom>
          <a:solidFill>
            <a:schemeClr val="accent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75656" y="2420888"/>
            <a:ext cx="63367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Российская Федерация</a:t>
            </a:r>
            <a:br>
              <a:rPr lang="ru-RU" sz="2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393360, Тамбовская область, </a:t>
            </a:r>
            <a:br>
              <a:rPr lang="ru-RU" sz="2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город Кирсанов,</a:t>
            </a:r>
            <a:br>
              <a:rPr lang="ru-RU" sz="2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50 лет Победы, дом 27-а</a:t>
            </a:r>
          </a:p>
          <a:p>
            <a:endParaRPr lang="ru-RU" sz="2000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МБОУ СОШ №1</a:t>
            </a:r>
          </a:p>
          <a:p>
            <a:pPr algn="ctr"/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Сайт школы: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http://kirssh1.68edu.ru/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en-US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Контактный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e-mail: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gen15@mail.ru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79712" y="188640"/>
            <a:ext cx="5590252" cy="936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artDeco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Наши</a:t>
            </a:r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контакты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Рисунок 6" descr="214503.gif"/>
          <p:cNvPicPr>
            <a:picLocks noChangeAspect="1"/>
          </p:cNvPicPr>
          <p:nvPr/>
        </p:nvPicPr>
        <p:blipFill>
          <a:blip r:embed="rId4" cstate="screen"/>
          <a:srcRect l="9177" t="13567" r="12201" b="4458"/>
          <a:stretch>
            <a:fillRect/>
          </a:stretch>
        </p:blipFill>
        <p:spPr>
          <a:xfrm>
            <a:off x="6372200" y="4293096"/>
            <a:ext cx="648072" cy="672998"/>
          </a:xfrm>
          <a:prstGeom prst="rect">
            <a:avLst/>
          </a:prstGeom>
        </p:spPr>
      </p:pic>
      <p:pic>
        <p:nvPicPr>
          <p:cNvPr id="8" name="Рисунок 7" descr="konvert04-e1333872971497.gif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5796136" y="5013176"/>
            <a:ext cx="620092" cy="566246"/>
          </a:xfrm>
          <a:prstGeom prst="rect">
            <a:avLst/>
          </a:prstGeom>
        </p:spPr>
      </p:pic>
      <p:grpSp>
        <p:nvGrpSpPr>
          <p:cNvPr id="9" name="Группа 8"/>
          <p:cNvGrpSpPr/>
          <p:nvPr/>
        </p:nvGrpSpPr>
        <p:grpSpPr>
          <a:xfrm>
            <a:off x="107504" y="116632"/>
            <a:ext cx="864096" cy="864096"/>
            <a:chOff x="6300192" y="476672"/>
            <a:chExt cx="720080" cy="720080"/>
          </a:xfrm>
          <a:effectLst>
            <a:reflection blurRad="6350" stA="50000" endA="300" endPos="90000" dir="5400000" sy="-100000" algn="bl" rotWithShape="0"/>
          </a:effectLst>
        </p:grpSpPr>
        <p:sp>
          <p:nvSpPr>
            <p:cNvPr id="10" name="Блок-схема: узел 9"/>
            <p:cNvSpPr/>
            <p:nvPr/>
          </p:nvSpPr>
          <p:spPr>
            <a:xfrm>
              <a:off x="6300192" y="476672"/>
              <a:ext cx="720080" cy="720080"/>
            </a:xfrm>
            <a:prstGeom prst="flowChartConnector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  <a:gs pos="68000">
                  <a:srgbClr val="FFFF00"/>
                </a:gs>
              </a:gsLst>
              <a:path path="circle">
                <a:fillToRect l="50000" t="50000" r="50000" b="50000"/>
              </a:path>
              <a:tileRect/>
            </a:gradFill>
            <a:ln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1" name="Рисунок 10" descr="plama1.gif"/>
            <p:cNvPicPr>
              <a:picLocks noChangeAspect="1"/>
            </p:cNvPicPr>
            <p:nvPr/>
          </p:nvPicPr>
          <p:blipFill>
            <a:blip r:embed="rId6" cstate="screen"/>
            <a:stretch>
              <a:fillRect/>
            </a:stretch>
          </p:blipFill>
          <p:spPr>
            <a:xfrm rot="287162">
              <a:off x="6372200" y="476672"/>
              <a:ext cx="578899" cy="693440"/>
            </a:xfrm>
            <a:prstGeom prst="rect">
              <a:avLst/>
            </a:prstGeom>
          </p:spPr>
        </p:pic>
      </p:grp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323528" y="548680"/>
            <a:ext cx="8501062" cy="5570756"/>
          </a:xfrm>
          <a:prstGeom prst="rect">
            <a:avLst/>
          </a:prstGeom>
          <a:gradFill>
            <a:gsLst>
              <a:gs pos="0">
                <a:srgbClr val="FF0000">
                  <a:alpha val="21000"/>
                </a:srgbClr>
              </a:gs>
              <a:gs pos="25000">
                <a:srgbClr val="21D6E0">
                  <a:alpha val="52000"/>
                </a:srgbClr>
              </a:gs>
              <a:gs pos="75000">
                <a:srgbClr val="0087E6">
                  <a:alpha val="36000"/>
                </a:srgbClr>
              </a:gs>
              <a:gs pos="100000">
                <a:srgbClr val="005CBF">
                  <a:alpha val="43000"/>
                </a:srgbClr>
              </a:gs>
            </a:gsLst>
            <a:lin ang="16200000" scaled="0"/>
          </a:gradFill>
          <a:ln>
            <a:headEnd/>
            <a:tailEnd/>
          </a:ln>
          <a:effectLst>
            <a:outerShdw blurRad="50800" dist="1143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endParaRPr lang="ru-RU" sz="2400" b="1" i="1" dirty="0" smtClean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r>
              <a:rPr lang="ru-RU" sz="24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Цель </a:t>
            </a:r>
            <a:r>
              <a:rPr lang="ru-RU" sz="2400" b="1" i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работы:</a:t>
            </a:r>
            <a:r>
              <a:rPr lang="ru-RU" sz="2400" b="1" dirty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провести измерения изготовленными 			     приборами и сравнить с дневником 			     погоды с сайта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http://www.gismeteo.ru/diary/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1200" b="1" dirty="0">
              <a:latin typeface="Constantia" pitchFamily="18" charset="0"/>
            </a:endParaRPr>
          </a:p>
          <a:p>
            <a:r>
              <a:rPr lang="ru-RU" sz="24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Место выполнения:</a:t>
            </a:r>
          </a:p>
          <a:p>
            <a:r>
              <a:rPr lang="ru-RU" sz="24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	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домашняя лаборатория, кабинет физики</a:t>
            </a:r>
          </a:p>
          <a:p>
            <a:endParaRPr lang="ru-RU" sz="800" b="1" dirty="0">
              <a:latin typeface="Constantia" pitchFamily="18" charset="0"/>
            </a:endParaRPr>
          </a:p>
          <a:p>
            <a:r>
              <a:rPr lang="ru-RU" sz="24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Этапы </a:t>
            </a:r>
            <a:r>
              <a:rPr lang="ru-RU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выполнения работы:</a:t>
            </a:r>
          </a:p>
          <a:p>
            <a:pPr marL="800100" lvl="1" indent="-342900">
              <a:buFontTx/>
              <a:buAutoNum type="arabicPeriod"/>
            </a:pPr>
            <a:r>
              <a:rPr lang="ru-RU" sz="2400" b="1" dirty="0" smtClean="0">
                <a:solidFill>
                  <a:srgbClr val="99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Провести измерения давления, влажности, скорости и направления ветра.</a:t>
            </a:r>
          </a:p>
          <a:p>
            <a:pPr marL="800100" lvl="1" indent="-342900">
              <a:buFontTx/>
              <a:buAutoNum type="arabicPeriod"/>
            </a:pPr>
            <a:r>
              <a:rPr lang="ru-RU" sz="2400" b="1" dirty="0" smtClean="0">
                <a:solidFill>
                  <a:srgbClr val="99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Представить данные измерений в виде таблиц и графиков.</a:t>
            </a:r>
          </a:p>
          <a:p>
            <a:pPr marL="800100" lvl="1" indent="-342900">
              <a:buFontTx/>
              <a:buAutoNum type="arabicPeriod"/>
            </a:pPr>
            <a:r>
              <a:rPr lang="ru-RU" sz="2400" b="1" dirty="0" smtClean="0">
                <a:solidFill>
                  <a:srgbClr val="99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Сделать сравнительный анализ измерений.</a:t>
            </a:r>
          </a:p>
          <a:p>
            <a:pPr marL="800100" lvl="1" indent="-342900">
              <a:buFontTx/>
              <a:buAutoNum type="arabicPeriod"/>
            </a:pPr>
            <a:r>
              <a:rPr lang="ru-RU" sz="2400" b="1" dirty="0" smtClean="0">
                <a:solidFill>
                  <a:srgbClr val="99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Сделать вывод о проделанной работе.</a:t>
            </a:r>
          </a:p>
          <a:p>
            <a:pPr marL="800100" lvl="1" indent="-342900">
              <a:buFontTx/>
              <a:buAutoNum type="arabicPeriod"/>
            </a:pPr>
            <a:endParaRPr lang="ru-RU" sz="2400" b="1" dirty="0" smtClean="0">
              <a:solidFill>
                <a:srgbClr val="99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8028384" y="5373216"/>
            <a:ext cx="864096" cy="864096"/>
            <a:chOff x="6300192" y="476672"/>
            <a:chExt cx="720080" cy="720080"/>
          </a:xfrm>
          <a:effectLst>
            <a:reflection blurRad="6350" stA="50000" endA="300" endPos="90000" dir="5400000" sy="-100000" algn="bl" rotWithShape="0"/>
          </a:effectLst>
        </p:grpSpPr>
        <p:sp>
          <p:nvSpPr>
            <p:cNvPr id="4" name="Блок-схема: узел 3"/>
            <p:cNvSpPr/>
            <p:nvPr/>
          </p:nvSpPr>
          <p:spPr>
            <a:xfrm>
              <a:off x="6300192" y="476672"/>
              <a:ext cx="720080" cy="720080"/>
            </a:xfrm>
            <a:prstGeom prst="flowChartConnector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  <a:gs pos="68000">
                  <a:srgbClr val="FFFF00"/>
                </a:gs>
              </a:gsLst>
              <a:path path="circle">
                <a:fillToRect l="50000" t="50000" r="50000" b="50000"/>
              </a:path>
              <a:tileRect/>
            </a:gradFill>
            <a:ln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5" name="Рисунок 4" descr="plama1.gif"/>
            <p:cNvPicPr>
              <a:picLocks noChangeAspect="1"/>
            </p:cNvPicPr>
            <p:nvPr/>
          </p:nvPicPr>
          <p:blipFill>
            <a:blip r:embed="rId3" cstate="screen"/>
            <a:stretch>
              <a:fillRect/>
            </a:stretch>
          </p:blipFill>
          <p:spPr>
            <a:xfrm rot="287162">
              <a:off x="6372200" y="476672"/>
              <a:ext cx="578899" cy="693440"/>
            </a:xfrm>
            <a:prstGeom prst="rect">
              <a:avLst/>
            </a:prstGeom>
          </p:spPr>
        </p:pic>
      </p:grp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"/>
            <a:ext cx="8229600" cy="764703"/>
          </a:xfrm>
        </p:spPr>
        <p:txBody>
          <a:bodyPr/>
          <a:lstStyle/>
          <a:p>
            <a:r>
              <a:rPr lang="ru-RU" sz="4000" dirty="0" smtClean="0">
                <a:latin typeface="Bookman Old Style" pitchFamily="18" charset="0"/>
              </a:rPr>
              <a:t>Измерение давления</a:t>
            </a:r>
            <a:endParaRPr lang="ru-RU" sz="4000" dirty="0">
              <a:latin typeface="Bookman Old Style" pitchFamily="18" charset="0"/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44008" y="836712"/>
            <a:ext cx="4038600" cy="576064"/>
          </a:xfrm>
        </p:spPr>
        <p:txBody>
          <a:bodyPr/>
          <a:lstStyle/>
          <a:p>
            <a:pPr marL="216000" indent="0" algn="ctr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sz="2000" dirty="0" smtClean="0">
                <a:latin typeface="Bookman Old Style" pitchFamily="18" charset="0"/>
              </a:rPr>
              <a:t>Таблица измерений</a:t>
            </a:r>
            <a:endParaRPr lang="ru-RU" sz="2000" dirty="0">
              <a:latin typeface="Bookman Old Style" pitchFamily="18" charset="0"/>
            </a:endParaRPr>
          </a:p>
        </p:txBody>
      </p:sp>
      <p:pic>
        <p:nvPicPr>
          <p:cNvPr id="4" name="Рисунок 3" descr="Фото0122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827584" y="3645024"/>
            <a:ext cx="3816424" cy="2862318"/>
          </a:xfrm>
          <a:prstGeom prst="rect">
            <a:avLst/>
          </a:prstGeom>
          <a:effectLst>
            <a:softEdge rad="63500"/>
          </a:effectLst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436096" y="1412776"/>
          <a:ext cx="2952328" cy="5184566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58859"/>
                <a:gridCol w="858859"/>
                <a:gridCol w="1234610"/>
              </a:tblGrid>
              <a:tr h="4730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Дата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1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Давление </a:t>
                      </a:r>
                    </a:p>
                    <a:p>
                      <a:pPr algn="ctr" fontAlgn="t"/>
                      <a:r>
                        <a:rPr lang="ru-RU" sz="900" b="1" i="1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мм </a:t>
                      </a:r>
                      <a:r>
                        <a:rPr lang="ru-RU" sz="900" b="1" i="1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рт</a:t>
                      </a:r>
                      <a:r>
                        <a:rPr lang="ru-RU" sz="900" b="1" i="1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ru-RU" sz="900" b="1" i="1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ст</a:t>
                      </a:r>
                      <a:endParaRPr lang="ru-RU" sz="900" b="1" i="1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Относительное</a:t>
                      </a:r>
                    </a:p>
                    <a:p>
                      <a:pPr algn="ctr" fontAlgn="b"/>
                      <a:r>
                        <a:rPr lang="ru-RU" sz="10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давление</a:t>
                      </a:r>
                    </a:p>
                    <a:p>
                      <a:pPr algn="ctr" fontAlgn="b"/>
                      <a:endParaRPr lang="ru-RU" sz="1000" b="1" i="1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82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773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82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770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82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758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82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750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82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751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82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750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82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750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82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750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82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751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82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750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82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749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82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749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82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748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82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748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82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748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82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748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82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742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82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740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82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743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82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737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82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749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82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758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82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762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82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765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82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765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82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762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82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758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82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753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8" name="Рисунок 7" descr="Фото0121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99592" y="863334"/>
            <a:ext cx="3672408" cy="2754306"/>
          </a:xfrm>
          <a:prstGeom prst="rect">
            <a:avLst/>
          </a:prstGeom>
          <a:effectLst>
            <a:softEdge rad="63500"/>
          </a:effectLst>
        </p:spPr>
      </p:pic>
      <p:grpSp>
        <p:nvGrpSpPr>
          <p:cNvPr id="9" name="Группа 8"/>
          <p:cNvGrpSpPr/>
          <p:nvPr/>
        </p:nvGrpSpPr>
        <p:grpSpPr>
          <a:xfrm>
            <a:off x="107504" y="116632"/>
            <a:ext cx="864096" cy="864096"/>
            <a:chOff x="6300192" y="476672"/>
            <a:chExt cx="720080" cy="720080"/>
          </a:xfrm>
          <a:effectLst>
            <a:reflection blurRad="6350" stA="50000" endA="300" endPos="90000" dir="5400000" sy="-100000" algn="bl" rotWithShape="0"/>
          </a:effectLst>
        </p:grpSpPr>
        <p:sp>
          <p:nvSpPr>
            <p:cNvPr id="10" name="Блок-схема: узел 9"/>
            <p:cNvSpPr/>
            <p:nvPr/>
          </p:nvSpPr>
          <p:spPr>
            <a:xfrm>
              <a:off x="6300192" y="476672"/>
              <a:ext cx="720080" cy="720080"/>
            </a:xfrm>
            <a:prstGeom prst="flowChartConnector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  <a:gs pos="68000">
                  <a:srgbClr val="FFFF00"/>
                </a:gs>
              </a:gsLst>
              <a:path path="circle">
                <a:fillToRect l="50000" t="50000" r="50000" b="50000"/>
              </a:path>
              <a:tileRect/>
            </a:gradFill>
            <a:ln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1" name="Рисунок 10" descr="plama1.gif"/>
            <p:cNvPicPr>
              <a:picLocks noChangeAspect="1"/>
            </p:cNvPicPr>
            <p:nvPr/>
          </p:nvPicPr>
          <p:blipFill>
            <a:blip r:embed="rId4" cstate="screen"/>
            <a:stretch>
              <a:fillRect/>
            </a:stretch>
          </p:blipFill>
          <p:spPr>
            <a:xfrm rot="287162">
              <a:off x="6372200" y="476672"/>
              <a:ext cx="578899" cy="693440"/>
            </a:xfrm>
            <a:prstGeom prst="rect">
              <a:avLst/>
            </a:prstGeom>
          </p:spPr>
        </p:pic>
      </p:grp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836712"/>
            <a:ext cx="8640960" cy="648072"/>
          </a:xfrm>
        </p:spPr>
        <p:txBody>
          <a:bodyPr/>
          <a:lstStyle/>
          <a:p>
            <a:pPr marL="288000" indent="0">
              <a:buFont typeface="Wingdings" pitchFamily="2" charset="2"/>
              <a:buNone/>
            </a:pPr>
            <a:r>
              <a:rPr lang="ru-RU" sz="1600" dirty="0" smtClean="0">
                <a:latin typeface="Bookman Old Style" pitchFamily="18" charset="0"/>
              </a:rPr>
              <a:t>Сравнив графики изменения давления полученные по данным измерений с помощью бароскопа и по данным с сайта видно, что понижение давления бароскоп определяет правильно.</a:t>
            </a:r>
            <a:endParaRPr lang="ru-RU" sz="1600" dirty="0">
              <a:latin typeface="Bookman Old Style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1"/>
            <a:ext cx="5688632" cy="764703"/>
          </a:xfrm>
        </p:spPr>
        <p:txBody>
          <a:bodyPr/>
          <a:lstStyle/>
          <a:p>
            <a:r>
              <a:rPr lang="ru-RU" sz="4000" dirty="0" smtClean="0">
                <a:latin typeface="Bookman Old Style" pitchFamily="18" charset="0"/>
              </a:rPr>
              <a:t>Измерение давления</a:t>
            </a:r>
            <a:endParaRPr lang="ru-RU" sz="4000" dirty="0">
              <a:latin typeface="Bookman Old Style" pitchFamily="18" charset="0"/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928687" y="1916832"/>
          <a:ext cx="7286626" cy="4533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Диаграмма 13"/>
          <p:cNvGraphicFramePr/>
          <p:nvPr/>
        </p:nvGraphicFramePr>
        <p:xfrm>
          <a:off x="899592" y="2027164"/>
          <a:ext cx="7315721" cy="4600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5" name="Группа 14"/>
          <p:cNvGrpSpPr/>
          <p:nvPr/>
        </p:nvGrpSpPr>
        <p:grpSpPr>
          <a:xfrm>
            <a:off x="107504" y="116632"/>
            <a:ext cx="576064" cy="576064"/>
            <a:chOff x="6300192" y="476672"/>
            <a:chExt cx="720080" cy="720080"/>
          </a:xfrm>
          <a:effectLst>
            <a:reflection blurRad="6350" stA="50000" endA="300" endPos="90000" dir="5400000" sy="-100000" algn="bl" rotWithShape="0"/>
          </a:effectLst>
        </p:grpSpPr>
        <p:sp>
          <p:nvSpPr>
            <p:cNvPr id="16" name="Блок-схема: узел 15"/>
            <p:cNvSpPr/>
            <p:nvPr/>
          </p:nvSpPr>
          <p:spPr>
            <a:xfrm>
              <a:off x="6300192" y="476672"/>
              <a:ext cx="720080" cy="720080"/>
            </a:xfrm>
            <a:prstGeom prst="flowChartConnector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  <a:gs pos="68000">
                  <a:srgbClr val="FFFF00"/>
                </a:gs>
              </a:gsLst>
              <a:path path="circle">
                <a:fillToRect l="50000" t="50000" r="50000" b="50000"/>
              </a:path>
              <a:tileRect/>
            </a:gradFill>
            <a:ln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7" name="Рисунок 16" descr="plama1.gif"/>
            <p:cNvPicPr>
              <a:picLocks noChangeAspect="1"/>
            </p:cNvPicPr>
            <p:nvPr/>
          </p:nvPicPr>
          <p:blipFill>
            <a:blip r:embed="rId4" cstate="screen"/>
            <a:stretch>
              <a:fillRect/>
            </a:stretch>
          </p:blipFill>
          <p:spPr>
            <a:xfrm rot="287162">
              <a:off x="6372200" y="476672"/>
              <a:ext cx="578899" cy="693440"/>
            </a:xfrm>
            <a:prstGeom prst="rect">
              <a:avLst/>
            </a:prstGeom>
          </p:spPr>
        </p:pic>
      </p:grpSp>
      <p:pic>
        <p:nvPicPr>
          <p:cNvPr id="9" name="Рисунок 8" descr="ФОТО 3.1 095.jpg"/>
          <p:cNvPicPr>
            <a:picLocks noChangeAspect="1"/>
          </p:cNvPicPr>
          <p:nvPr/>
        </p:nvPicPr>
        <p:blipFill>
          <a:blip r:embed="rId5" cstate="screen"/>
          <a:srcRect/>
          <a:stretch>
            <a:fillRect/>
          </a:stretch>
        </p:blipFill>
        <p:spPr>
          <a:xfrm>
            <a:off x="6538132" y="1628800"/>
            <a:ext cx="2426356" cy="2232248"/>
          </a:xfrm>
          <a:prstGeom prst="rect">
            <a:avLst/>
          </a:prstGeom>
          <a:effectLst>
            <a:softEdge rad="31750"/>
          </a:effectLst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IMG_0033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4860032" y="3356992"/>
            <a:ext cx="2499742" cy="3332989"/>
          </a:xfrm>
          <a:prstGeom prst="foldedCorner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3735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764704"/>
            <a:ext cx="4319588" cy="432048"/>
          </a:xfrm>
        </p:spPr>
        <p:txBody>
          <a:bodyPr/>
          <a:lstStyle/>
          <a:p>
            <a:pPr marL="36000" indent="0" algn="ctr"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sz="2000" dirty="0" smtClean="0">
                <a:latin typeface="Bookman Old Style" pitchFamily="18" charset="0"/>
              </a:rPr>
              <a:t>Таблица измерений влажности</a:t>
            </a:r>
          </a:p>
          <a:p>
            <a:pPr marL="36000" indent="0"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endParaRPr lang="ru-RU" sz="2000" dirty="0">
              <a:latin typeface="Bookman Old Style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1"/>
            <a:ext cx="6768752" cy="764703"/>
          </a:xfrm>
        </p:spPr>
        <p:txBody>
          <a:bodyPr/>
          <a:lstStyle/>
          <a:p>
            <a:r>
              <a:rPr lang="ru-RU" sz="4000" dirty="0" smtClean="0">
                <a:latin typeface="Bookman Old Style" pitchFamily="18" charset="0"/>
              </a:rPr>
              <a:t>Измерение влажности</a:t>
            </a:r>
            <a:endParaRPr lang="ru-RU" sz="4000" dirty="0">
              <a:latin typeface="Bookman Old Style" pitchFamily="18" charset="0"/>
            </a:endParaRPr>
          </a:p>
        </p:txBody>
      </p:sp>
      <p:pic>
        <p:nvPicPr>
          <p:cNvPr id="6" name="Рисунок 5" descr="IMG_0031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716016" y="836712"/>
            <a:ext cx="2592288" cy="1944216"/>
          </a:xfrm>
          <a:prstGeom prst="round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</p:pic>
      <p:pic>
        <p:nvPicPr>
          <p:cNvPr id="7" name="Рисунок 6" descr="IMG_0032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7020272" y="2276872"/>
            <a:ext cx="1944216" cy="2592288"/>
          </a:xfrm>
          <a:prstGeom prst="round2Same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31750"/>
          </a:effectLst>
        </p:spPr>
      </p:pic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51520" y="1268760"/>
          <a:ext cx="4176464" cy="5400594"/>
        </p:xfrm>
        <a:graphic>
          <a:graphicData uri="http://schemas.openxmlformats.org/drawingml/2006/table">
            <a:tbl>
              <a:tblPr>
                <a:effectLst>
                  <a:outerShdw blurRad="50800" dist="38100" dir="8100000" sx="101000" sy="101000" algn="tr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747327"/>
                <a:gridCol w="875773"/>
                <a:gridCol w="1152128"/>
                <a:gridCol w="1401236"/>
              </a:tblGrid>
              <a:tr h="2005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Дата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</a:t>
                      </a:r>
                      <a:r>
                        <a:rPr lang="ru-RU" sz="800" b="0" i="0" u="none" strike="noStrike" baseline="-25000">
                          <a:solidFill>
                            <a:srgbClr val="000000"/>
                          </a:solidFill>
                          <a:latin typeface="Calibri"/>
                        </a:rPr>
                        <a:t>сух</a:t>
                      </a: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, °С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</a:t>
                      </a:r>
                      <a:r>
                        <a:rPr lang="ru-RU" sz="800" b="0" i="0" u="none" strike="noStrike" baseline="-25000">
                          <a:solidFill>
                            <a:srgbClr val="000000"/>
                          </a:solidFill>
                          <a:latin typeface="Calibri"/>
                        </a:rPr>
                        <a:t>увлажн</a:t>
                      </a: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, °С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Влажность, 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57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01.фев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57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02.фев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57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03.фев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57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04.фев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57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05.фев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57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06.фев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57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07.фев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57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08.фев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57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09.фев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57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10.фев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57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11.фев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57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12.фев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57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13.фев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57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14.фев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57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15.фев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57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16.фев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57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17.фев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57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18.фев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57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19.фев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57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20.фев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57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21.фев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57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22.фев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57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23.фев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57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24.фев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57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25.фев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57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26.фев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57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27.фев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57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28.фев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pic>
        <p:nvPicPr>
          <p:cNvPr id="13" name="Рисунок 12" descr="82f3d53bbc96c7ec37014b9ba7848741_XL.jpg"/>
          <p:cNvPicPr>
            <a:picLocks noChangeAspect="1"/>
          </p:cNvPicPr>
          <p:nvPr/>
        </p:nvPicPr>
        <p:blipFill>
          <a:blip r:embed="rId5" cstate="screen"/>
          <a:srcRect/>
          <a:stretch>
            <a:fillRect/>
          </a:stretch>
        </p:blipFill>
        <p:spPr>
          <a:xfrm>
            <a:off x="7596336" y="764705"/>
            <a:ext cx="1405930" cy="1411566"/>
          </a:xfrm>
          <a:prstGeom prst="rect">
            <a:avLst/>
          </a:prstGeom>
        </p:spPr>
      </p:pic>
      <p:grpSp>
        <p:nvGrpSpPr>
          <p:cNvPr id="14" name="Группа 13"/>
          <p:cNvGrpSpPr/>
          <p:nvPr/>
        </p:nvGrpSpPr>
        <p:grpSpPr>
          <a:xfrm>
            <a:off x="107504" y="116632"/>
            <a:ext cx="504056" cy="432048"/>
            <a:chOff x="6300192" y="476672"/>
            <a:chExt cx="720080" cy="720080"/>
          </a:xfrm>
          <a:effectLst>
            <a:reflection blurRad="6350" stA="50000" endA="300" endPos="90000" dir="5400000" sy="-100000" algn="bl" rotWithShape="0"/>
          </a:effectLst>
        </p:grpSpPr>
        <p:sp>
          <p:nvSpPr>
            <p:cNvPr id="15" name="Блок-схема: узел 14"/>
            <p:cNvSpPr/>
            <p:nvPr/>
          </p:nvSpPr>
          <p:spPr>
            <a:xfrm>
              <a:off x="6300192" y="476672"/>
              <a:ext cx="720080" cy="720080"/>
            </a:xfrm>
            <a:prstGeom prst="flowChartConnector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  <a:gs pos="68000">
                  <a:srgbClr val="FFFF00"/>
                </a:gs>
              </a:gsLst>
              <a:path path="circle">
                <a:fillToRect l="50000" t="50000" r="50000" b="50000"/>
              </a:path>
              <a:tileRect/>
            </a:gradFill>
            <a:ln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6" name="Рисунок 15" descr="plama1.gif"/>
            <p:cNvPicPr>
              <a:picLocks noChangeAspect="1"/>
            </p:cNvPicPr>
            <p:nvPr/>
          </p:nvPicPr>
          <p:blipFill>
            <a:blip r:embed="rId6" cstate="screen"/>
            <a:stretch>
              <a:fillRect/>
            </a:stretch>
          </p:blipFill>
          <p:spPr>
            <a:xfrm rot="287162">
              <a:off x="6372200" y="476672"/>
              <a:ext cx="578899" cy="693440"/>
            </a:xfrm>
            <a:prstGeom prst="rect">
              <a:avLst/>
            </a:prstGeom>
          </p:spPr>
        </p:pic>
      </p:grp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836712"/>
            <a:ext cx="8244408" cy="504056"/>
          </a:xfrm>
        </p:spPr>
        <p:txBody>
          <a:bodyPr/>
          <a:lstStyle/>
          <a:p>
            <a:pPr marL="108000" indent="0" algn="ctr">
              <a:spcBef>
                <a:spcPts val="0"/>
              </a:spcBef>
              <a:buFont typeface="Wingdings" pitchFamily="2" charset="2"/>
              <a:buNone/>
            </a:pPr>
            <a:r>
              <a:rPr lang="ru-RU" sz="2000" dirty="0" smtClean="0">
                <a:latin typeface="Bookman Old Style" pitchFamily="18" charset="0"/>
              </a:rPr>
              <a:t>Графики изменения температуры и влажности воздуха</a:t>
            </a:r>
            <a:endParaRPr lang="ru-RU" sz="2000" dirty="0">
              <a:latin typeface="Bookman Old Style" pitchFamily="18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1"/>
            <a:ext cx="6768752" cy="764703"/>
          </a:xfrm>
        </p:spPr>
        <p:txBody>
          <a:bodyPr/>
          <a:lstStyle/>
          <a:p>
            <a:r>
              <a:rPr lang="ru-RU" sz="4000" dirty="0" smtClean="0">
                <a:latin typeface="Bookman Old Style" pitchFamily="18" charset="0"/>
              </a:rPr>
              <a:t>Измерение влажности</a:t>
            </a:r>
            <a:endParaRPr lang="ru-RU" sz="4000" dirty="0">
              <a:latin typeface="Bookman Old Style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899592" y="1340768"/>
            <a:ext cx="7743825" cy="539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27000" dist="50800" dir="2700000" sx="101000" sy="101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9" name="Группа 8"/>
          <p:cNvGrpSpPr/>
          <p:nvPr/>
        </p:nvGrpSpPr>
        <p:grpSpPr>
          <a:xfrm>
            <a:off x="107504" y="116632"/>
            <a:ext cx="864096" cy="864096"/>
            <a:chOff x="6300192" y="476672"/>
            <a:chExt cx="720080" cy="720080"/>
          </a:xfrm>
          <a:effectLst>
            <a:reflection blurRad="6350" stA="50000" endA="300" endPos="90000" dir="5400000" sy="-100000" algn="bl" rotWithShape="0"/>
          </a:effectLst>
        </p:grpSpPr>
        <p:sp>
          <p:nvSpPr>
            <p:cNvPr id="10" name="Блок-схема: узел 9"/>
            <p:cNvSpPr/>
            <p:nvPr/>
          </p:nvSpPr>
          <p:spPr>
            <a:xfrm>
              <a:off x="6300192" y="476672"/>
              <a:ext cx="720080" cy="720080"/>
            </a:xfrm>
            <a:prstGeom prst="flowChartConnector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  <a:gs pos="68000">
                  <a:srgbClr val="FFFF00"/>
                </a:gs>
              </a:gsLst>
              <a:path path="circle">
                <a:fillToRect l="50000" t="50000" r="50000" b="50000"/>
              </a:path>
              <a:tileRect/>
            </a:gradFill>
            <a:ln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1" name="Рисунок 10" descr="plama1.gif"/>
            <p:cNvPicPr>
              <a:picLocks noChangeAspect="1"/>
            </p:cNvPicPr>
            <p:nvPr/>
          </p:nvPicPr>
          <p:blipFill>
            <a:blip r:embed="rId3" cstate="screen"/>
            <a:stretch>
              <a:fillRect/>
            </a:stretch>
          </p:blipFill>
          <p:spPr>
            <a:xfrm rot="287162">
              <a:off x="6372200" y="476672"/>
              <a:ext cx="578899" cy="693440"/>
            </a:xfrm>
            <a:prstGeom prst="rect">
              <a:avLst/>
            </a:prstGeom>
          </p:spPr>
        </p:pic>
      </p:grp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4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755576" y="764704"/>
            <a:ext cx="2736304" cy="64807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>
                <a:latin typeface="Bookman Old Style" pitchFamily="18" charset="0"/>
              </a:rPr>
              <a:t>Таблица измерений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>
                <a:latin typeface="Bookman Old Style" pitchFamily="18" charset="0"/>
              </a:rPr>
              <a:t>скорости ветра</a:t>
            </a:r>
            <a:endParaRPr lang="ru-RU" sz="2000" dirty="0">
              <a:latin typeface="Bookman Old Style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"/>
            <a:ext cx="7848872" cy="764703"/>
          </a:xfrm>
        </p:spPr>
        <p:txBody>
          <a:bodyPr/>
          <a:lstStyle/>
          <a:p>
            <a:r>
              <a:rPr lang="ru-RU" sz="4000" dirty="0" smtClean="0">
                <a:latin typeface="Bookman Old Style" pitchFamily="18" charset="0"/>
              </a:rPr>
              <a:t>Измерение скорости ветра</a:t>
            </a:r>
            <a:endParaRPr lang="ru-RU" sz="4000" dirty="0">
              <a:latin typeface="Bookman Old Style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67544" y="1412776"/>
          <a:ext cx="3168353" cy="5256587"/>
        </p:xfrm>
        <a:graphic>
          <a:graphicData uri="http://schemas.openxmlformats.org/drawingml/2006/table">
            <a:tbl>
              <a:tblPr>
                <a:effectLst>
                  <a:outerShdw blurRad="76200" dist="50800" dir="2700000" sx="101000" sy="101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771006"/>
                <a:gridCol w="855335"/>
                <a:gridCol w="771006"/>
                <a:gridCol w="771006"/>
              </a:tblGrid>
              <a:tr h="4974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дата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GisMeteo, </a:t>
                      </a: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м/с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1-ый наблюдатель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2-ой наблюдатель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741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58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741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58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741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58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741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58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741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58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741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58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741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58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741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58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741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58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741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58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741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58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741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58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741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58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741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58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pic>
        <p:nvPicPr>
          <p:cNvPr id="7" name="Рисунок 6" descr="20140207_125346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4139952" y="764704"/>
            <a:ext cx="2520280" cy="3360373"/>
          </a:xfrm>
          <a:prstGeom prst="rect">
            <a:avLst/>
          </a:prstGeom>
          <a:effectLst>
            <a:glow rad="63500">
              <a:schemeClr val="accent4">
                <a:satMod val="175000"/>
                <a:alpha val="40000"/>
              </a:schemeClr>
            </a:glow>
            <a:softEdge rad="31750"/>
          </a:effectLst>
        </p:spPr>
      </p:pic>
      <p:pic>
        <p:nvPicPr>
          <p:cNvPr id="9" name="Рисунок 8" descr="CAM00100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427984" y="4365104"/>
            <a:ext cx="3168352" cy="2376264"/>
          </a:xfrm>
          <a:prstGeom prst="rect">
            <a:avLst/>
          </a:prstGeom>
          <a:effectLst>
            <a:glow rad="101600">
              <a:srgbClr val="FF3399">
                <a:alpha val="60000"/>
              </a:srgbClr>
            </a:glow>
            <a:softEdge rad="31750"/>
          </a:effectLst>
        </p:spPr>
      </p:pic>
      <p:pic>
        <p:nvPicPr>
          <p:cNvPr id="8" name="Рисунок 7" descr="20140207_130441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588224" y="1412776"/>
            <a:ext cx="2160240" cy="2880320"/>
          </a:xfrm>
          <a:prstGeom prst="roundRect">
            <a:avLst>
              <a:gd name="adj" fmla="val 12011"/>
            </a:avLst>
          </a:prstGeom>
          <a:effectLst>
            <a:softEdge rad="31750"/>
          </a:effectLst>
        </p:spPr>
      </p:pic>
      <p:grpSp>
        <p:nvGrpSpPr>
          <p:cNvPr id="10" name="Группа 9"/>
          <p:cNvGrpSpPr/>
          <p:nvPr/>
        </p:nvGrpSpPr>
        <p:grpSpPr>
          <a:xfrm>
            <a:off x="107504" y="116632"/>
            <a:ext cx="864096" cy="864096"/>
            <a:chOff x="6300192" y="476672"/>
            <a:chExt cx="720080" cy="720080"/>
          </a:xfrm>
          <a:effectLst>
            <a:reflection blurRad="6350" stA="50000" endA="300" endPos="90000" dir="5400000" sy="-100000" algn="bl" rotWithShape="0"/>
          </a:effectLst>
        </p:grpSpPr>
        <p:sp>
          <p:nvSpPr>
            <p:cNvPr id="11" name="Блок-схема: узел 10"/>
            <p:cNvSpPr/>
            <p:nvPr/>
          </p:nvSpPr>
          <p:spPr>
            <a:xfrm>
              <a:off x="6300192" y="476672"/>
              <a:ext cx="720080" cy="720080"/>
            </a:xfrm>
            <a:prstGeom prst="flowChartConnector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  <a:gs pos="68000">
                  <a:srgbClr val="FFFF00"/>
                </a:gs>
              </a:gsLst>
              <a:path path="circle">
                <a:fillToRect l="50000" t="50000" r="50000" b="50000"/>
              </a:path>
              <a:tileRect/>
            </a:gradFill>
            <a:ln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2" name="Рисунок 11" descr="plama1.gif"/>
            <p:cNvPicPr>
              <a:picLocks noChangeAspect="1"/>
            </p:cNvPicPr>
            <p:nvPr/>
          </p:nvPicPr>
          <p:blipFill>
            <a:blip r:embed="rId5" cstate="screen"/>
            <a:stretch>
              <a:fillRect/>
            </a:stretch>
          </p:blipFill>
          <p:spPr>
            <a:xfrm rot="287162">
              <a:off x="6372200" y="476672"/>
              <a:ext cx="578899" cy="693440"/>
            </a:xfrm>
            <a:prstGeom prst="rect">
              <a:avLst/>
            </a:prstGeom>
          </p:spPr>
        </p:pic>
      </p:grp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"/>
            <a:ext cx="7848872" cy="764703"/>
          </a:xfrm>
        </p:spPr>
        <p:txBody>
          <a:bodyPr/>
          <a:lstStyle/>
          <a:p>
            <a:r>
              <a:rPr lang="ru-RU" sz="4000" dirty="0" smtClean="0">
                <a:latin typeface="Bookman Old Style" pitchFamily="18" charset="0"/>
              </a:rPr>
              <a:t>Измерение скорости ветра</a:t>
            </a:r>
            <a:endParaRPr lang="ru-RU" sz="4000" dirty="0">
              <a:latin typeface="Bookman Old Style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637" y="764704"/>
            <a:ext cx="8369835" cy="4971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Скругленный прямоугольник 7"/>
          <p:cNvSpPr/>
          <p:nvPr/>
        </p:nvSpPr>
        <p:spPr>
          <a:xfrm>
            <a:off x="467544" y="5877272"/>
            <a:ext cx="8280920" cy="7920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indent="-1548000"/>
            <a:r>
              <a:rPr lang="ru-RU" sz="1400" dirty="0" smtClean="0"/>
              <a:t>Единицы измерения: </a:t>
            </a:r>
            <a:r>
              <a:rPr lang="en-US" sz="1400" dirty="0" err="1" smtClean="0"/>
              <a:t>GisMeteo</a:t>
            </a:r>
            <a:r>
              <a:rPr lang="en-US" sz="1400" dirty="0" smtClean="0"/>
              <a:t> – </a:t>
            </a:r>
            <a:r>
              <a:rPr lang="ru-RU" sz="1400" dirty="0" smtClean="0"/>
              <a:t>м/с; 1-ый наблюдатель – угол отклонения тканевой 	       полоски; 2-ой наблюдатель – количество отклоняемых полосок ткани.</a:t>
            </a:r>
            <a:endParaRPr lang="ru-RU" sz="1400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лобус">
  <a:themeElements>
    <a:clrScheme name="Глобус 13">
      <a:dk1>
        <a:srgbClr val="0099CC"/>
      </a:dk1>
      <a:lt1>
        <a:srgbClr val="CCFFFF"/>
      </a:lt1>
      <a:dk2>
        <a:srgbClr val="0066CC"/>
      </a:dk2>
      <a:lt2>
        <a:srgbClr val="003B76"/>
      </a:lt2>
      <a:accent1>
        <a:srgbClr val="33CCCC"/>
      </a:accent1>
      <a:accent2>
        <a:srgbClr val="66CCFF"/>
      </a:accent2>
      <a:accent3>
        <a:srgbClr val="E2FFFF"/>
      </a:accent3>
      <a:accent4>
        <a:srgbClr val="0082AE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Глобус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Глобус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Глобус 9">
        <a:dk1>
          <a:srgbClr val="003B76"/>
        </a:dk1>
        <a:lt1>
          <a:srgbClr val="0099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0082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10">
        <a:dk1>
          <a:srgbClr val="003B76"/>
        </a:dk1>
        <a:lt1>
          <a:srgbClr val="00FFCC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00DAAE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11">
        <a:dk1>
          <a:srgbClr val="00CC99"/>
        </a:dk1>
        <a:lt1>
          <a:srgbClr val="CCFFFF"/>
        </a:lt1>
        <a:dk2>
          <a:srgbClr val="CCECFF"/>
        </a:dk2>
        <a:lt2>
          <a:srgbClr val="003B76"/>
        </a:lt2>
        <a:accent1>
          <a:srgbClr val="33CCCC"/>
        </a:accent1>
        <a:accent2>
          <a:srgbClr val="66CCFF"/>
        </a:accent2>
        <a:accent3>
          <a:srgbClr val="E2FFFF"/>
        </a:accent3>
        <a:accent4>
          <a:srgbClr val="00AE82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Глобус 12">
        <a:dk1>
          <a:srgbClr val="00CC99"/>
        </a:dk1>
        <a:lt1>
          <a:srgbClr val="CCFFFF"/>
        </a:lt1>
        <a:dk2>
          <a:srgbClr val="0066CC"/>
        </a:dk2>
        <a:lt2>
          <a:srgbClr val="003B76"/>
        </a:lt2>
        <a:accent1>
          <a:srgbClr val="33CCCC"/>
        </a:accent1>
        <a:accent2>
          <a:srgbClr val="66CCFF"/>
        </a:accent2>
        <a:accent3>
          <a:srgbClr val="E2FFFF"/>
        </a:accent3>
        <a:accent4>
          <a:srgbClr val="00AE82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Глобус 13">
        <a:dk1>
          <a:srgbClr val="0099CC"/>
        </a:dk1>
        <a:lt1>
          <a:srgbClr val="CCFFFF"/>
        </a:lt1>
        <a:dk2>
          <a:srgbClr val="0066CC"/>
        </a:dk2>
        <a:lt2>
          <a:srgbClr val="003B76"/>
        </a:lt2>
        <a:accent1>
          <a:srgbClr val="33CCCC"/>
        </a:accent1>
        <a:accent2>
          <a:srgbClr val="66CCFF"/>
        </a:accent2>
        <a:accent3>
          <a:srgbClr val="E2FFFF"/>
        </a:accent3>
        <a:accent4>
          <a:srgbClr val="0082AE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1504</TotalTime>
  <Words>684</Words>
  <Application>Microsoft Office PowerPoint</Application>
  <PresentationFormat>Экран (4:3)</PresentationFormat>
  <Paragraphs>377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Глобус</vt:lpstr>
      <vt:lpstr>Проект Школьная метеостанция </vt:lpstr>
      <vt:lpstr>Слайд 2</vt:lpstr>
      <vt:lpstr>Слайд 3</vt:lpstr>
      <vt:lpstr>Измерение давления</vt:lpstr>
      <vt:lpstr>Измерение давления</vt:lpstr>
      <vt:lpstr>Измерение влажности</vt:lpstr>
      <vt:lpstr>Измерение влажности</vt:lpstr>
      <vt:lpstr>Измерение скорости ветра</vt:lpstr>
      <vt:lpstr>Измерение скорости ветра</vt:lpstr>
      <vt:lpstr>Измерение направления ветра</vt:lpstr>
      <vt:lpstr>Анализ измерений</vt:lpstr>
      <vt:lpstr>Вывод о работе</vt:lpstr>
    </vt:vector>
  </TitlesOfParts>
  <Company>Школа 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"Метеостанция"</dc:title>
  <dc:creator>Евгений Глушков</dc:creator>
  <cp:lastModifiedBy>admin</cp:lastModifiedBy>
  <cp:revision>79</cp:revision>
  <dcterms:created xsi:type="dcterms:W3CDTF">2005-06-30T20:41:48Z</dcterms:created>
  <dcterms:modified xsi:type="dcterms:W3CDTF">2014-03-07T17:59:47Z</dcterms:modified>
</cp:coreProperties>
</file>