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7" r:id="rId1"/>
  </p:sldMasterIdLst>
  <p:sldIdLst>
    <p:sldId id="257" r:id="rId2"/>
    <p:sldId id="258" r:id="rId3"/>
    <p:sldId id="259" r:id="rId4"/>
    <p:sldId id="267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99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2" autoAdjust="0"/>
    <p:restoredTop sz="92769" autoAdjust="0"/>
  </p:normalViewPr>
  <p:slideViewPr>
    <p:cSldViewPr>
      <p:cViewPr varScale="1">
        <p:scale>
          <a:sx n="102" d="100"/>
          <a:sy n="102" d="100"/>
        </p:scale>
        <p:origin x="-2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ED3CB9-049B-4F4F-82D1-8A95299C975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ED3CB9-049B-4F4F-82D1-8A95299C975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/>
          </p:cNvPicPr>
          <p:nvPr/>
        </p:nvPicPr>
        <p:blipFill>
          <a:blip r:embed="rId15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GB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 smtClean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8" r:id="rId1"/>
    <p:sldLayoutId id="2147484119" r:id="rId2"/>
    <p:sldLayoutId id="2147484120" r:id="rId3"/>
    <p:sldLayoutId id="2147484121" r:id="rId4"/>
    <p:sldLayoutId id="2147484122" r:id="rId5"/>
    <p:sldLayoutId id="2147484123" r:id="rId6"/>
    <p:sldLayoutId id="2147484124" r:id="rId7"/>
    <p:sldLayoutId id="2147484125" r:id="rId8"/>
    <p:sldLayoutId id="2147484126" r:id="rId9"/>
    <p:sldLayoutId id="2147484127" r:id="rId10"/>
    <p:sldLayoutId id="2147484128" r:id="rId11"/>
    <p:sldLayoutId id="2147484129" r:id="rId12"/>
    <p:sldLayoutId id="2147484130" r:id="rId13"/>
  </p:sldLayoutIdLst>
  <p:transition spd="med">
    <p:fade thruBlk="1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gif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11" Type="http://schemas.openxmlformats.org/officeDocument/2006/relationships/image" Target="../media/image11.gif"/><Relationship Id="rId5" Type="http://schemas.openxmlformats.org/officeDocument/2006/relationships/image" Target="../media/image5.gif"/><Relationship Id="rId10" Type="http://schemas.openxmlformats.org/officeDocument/2006/relationships/image" Target="../media/image10.jpeg"/><Relationship Id="rId4" Type="http://schemas.openxmlformats.org/officeDocument/2006/relationships/image" Target="../media/image4.gif"/><Relationship Id="rId9" Type="http://schemas.openxmlformats.org/officeDocument/2006/relationships/image" Target="../media/image9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gen15@mail.ru" TargetMode="External"/><Relationship Id="rId2" Type="http://schemas.openxmlformats.org/officeDocument/2006/relationships/hyperlink" Target="http://kirssh1.68edu.ru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hyperlink" Target="http://ru.wikipedia.org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gif"/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alphaModFix amt="4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трелка вправо с вырезом 5"/>
          <p:cNvSpPr/>
          <p:nvPr/>
        </p:nvSpPr>
        <p:spPr>
          <a:xfrm rot="10600683">
            <a:off x="742805" y="-1854"/>
            <a:ext cx="7352224" cy="2137618"/>
          </a:xfrm>
          <a:prstGeom prst="notchedRightArrow">
            <a:avLst/>
          </a:prstGeom>
          <a:solidFill>
            <a:schemeClr val="accent1">
              <a:alpha val="62000"/>
            </a:schemeClr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23528" y="5013176"/>
            <a:ext cx="3456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Руководитель группы,</a:t>
            </a:r>
          </a:p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учитель физики:</a:t>
            </a:r>
            <a:br>
              <a:rPr lang="ru-RU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Глушков Евгений Николаевич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475656" y="764704"/>
            <a:ext cx="5761898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scadeU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Ветроуказатель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8" name="Рисунок 7" descr="compass-rose.gif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4067944" y="2060848"/>
            <a:ext cx="3027412" cy="4284074"/>
          </a:xfrm>
          <a:prstGeom prst="rect">
            <a:avLst/>
          </a:prstGeom>
        </p:spPr>
      </p:pic>
      <p:pic>
        <p:nvPicPr>
          <p:cNvPr id="9" name="Рисунок 8" descr="огонь1.gif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4283968" y="4653136"/>
            <a:ext cx="2581275" cy="2105025"/>
          </a:xfrm>
          <a:prstGeom prst="rect">
            <a:avLst/>
          </a:prstGeom>
        </p:spPr>
      </p:pic>
      <p:pic>
        <p:nvPicPr>
          <p:cNvPr id="13" name="Рисунок 12" descr="мы-команда.gif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6732240" y="3212976"/>
            <a:ext cx="1371600" cy="2910830"/>
          </a:xfrm>
          <a:prstGeom prst="rect">
            <a:avLst/>
          </a:prstGeom>
        </p:spPr>
      </p:pic>
      <p:pic>
        <p:nvPicPr>
          <p:cNvPr id="14" name="Рисунок 13" descr="11102013012 - копия.jpg"/>
          <p:cNvPicPr>
            <a:picLocks noChangeAspect="1"/>
          </p:cNvPicPr>
          <p:nvPr/>
        </p:nvPicPr>
        <p:blipFill>
          <a:blip r:embed="rId6" cstate="screen"/>
          <a:stretch>
            <a:fillRect/>
          </a:stretch>
        </p:blipFill>
        <p:spPr>
          <a:xfrm>
            <a:off x="5868144" y="4221088"/>
            <a:ext cx="606552" cy="719328"/>
          </a:xfrm>
          <a:prstGeom prst="ellipse">
            <a:avLst/>
          </a:prstGeom>
          <a:effectLst>
            <a:softEdge rad="63500"/>
          </a:effectLst>
        </p:spPr>
      </p:pic>
      <p:pic>
        <p:nvPicPr>
          <p:cNvPr id="15" name="Рисунок 14" descr="DSC_0199.JPG"/>
          <p:cNvPicPr>
            <a:picLocks noChangeAspect="1"/>
          </p:cNvPicPr>
          <p:nvPr/>
        </p:nvPicPr>
        <p:blipFill>
          <a:blip r:embed="rId7" cstate="screen"/>
          <a:stretch>
            <a:fillRect/>
          </a:stretch>
        </p:blipFill>
        <p:spPr>
          <a:xfrm>
            <a:off x="4860032" y="1628800"/>
            <a:ext cx="1309035" cy="1111008"/>
          </a:xfrm>
          <a:prstGeom prst="ellipse">
            <a:avLst/>
          </a:prstGeom>
          <a:effectLst>
            <a:softEdge rad="31750"/>
          </a:effectLst>
        </p:spPr>
      </p:pic>
      <p:pic>
        <p:nvPicPr>
          <p:cNvPr id="16" name="Рисунок 15" descr="IMG_0007 - копия.jpg"/>
          <p:cNvPicPr>
            <a:picLocks noChangeAspect="1"/>
          </p:cNvPicPr>
          <p:nvPr/>
        </p:nvPicPr>
        <p:blipFill>
          <a:blip r:embed="rId8" cstate="screen"/>
          <a:stretch>
            <a:fillRect/>
          </a:stretch>
        </p:blipFill>
        <p:spPr>
          <a:xfrm>
            <a:off x="5796136" y="2852936"/>
            <a:ext cx="720080" cy="844506"/>
          </a:xfrm>
          <a:prstGeom prst="ellipse">
            <a:avLst/>
          </a:prstGeom>
          <a:effectLst>
            <a:softEdge rad="63500"/>
          </a:effectLst>
        </p:spPr>
      </p:pic>
      <p:pic>
        <p:nvPicPr>
          <p:cNvPr id="17" name="Рисунок 16" descr="S6303053 - копия.JPG"/>
          <p:cNvPicPr>
            <a:picLocks noChangeAspect="1"/>
          </p:cNvPicPr>
          <p:nvPr/>
        </p:nvPicPr>
        <p:blipFill>
          <a:blip r:embed="rId9" cstate="screen"/>
          <a:stretch>
            <a:fillRect/>
          </a:stretch>
        </p:blipFill>
        <p:spPr>
          <a:xfrm>
            <a:off x="4415001" y="2924944"/>
            <a:ext cx="589047" cy="718607"/>
          </a:xfrm>
          <a:prstGeom prst="ellipse">
            <a:avLst/>
          </a:prstGeom>
          <a:effectLst>
            <a:softEdge rad="63500"/>
          </a:effectLst>
        </p:spPr>
      </p:pic>
      <p:pic>
        <p:nvPicPr>
          <p:cNvPr id="18" name="Рисунок 17" descr="акт_зал7m - копия.jpg"/>
          <p:cNvPicPr>
            <a:picLocks noChangeAspect="1"/>
          </p:cNvPicPr>
          <p:nvPr/>
        </p:nvPicPr>
        <p:blipFill>
          <a:blip r:embed="rId10" cstate="screen"/>
          <a:stretch>
            <a:fillRect/>
          </a:stretch>
        </p:blipFill>
        <p:spPr>
          <a:xfrm>
            <a:off x="3635896" y="4581128"/>
            <a:ext cx="751334" cy="959150"/>
          </a:xfrm>
          <a:prstGeom prst="ellipse">
            <a:avLst/>
          </a:prstGeom>
          <a:effectLst>
            <a:softEdge rad="63500"/>
          </a:effectLst>
        </p:spPr>
      </p:pic>
      <p:grpSp>
        <p:nvGrpSpPr>
          <p:cNvPr id="19" name="Группа 18"/>
          <p:cNvGrpSpPr/>
          <p:nvPr/>
        </p:nvGrpSpPr>
        <p:grpSpPr>
          <a:xfrm>
            <a:off x="107504" y="116632"/>
            <a:ext cx="864096" cy="864096"/>
            <a:chOff x="6300192" y="476672"/>
            <a:chExt cx="720080" cy="720080"/>
          </a:xfrm>
        </p:grpSpPr>
        <p:sp>
          <p:nvSpPr>
            <p:cNvPr id="20" name="Блок-схема: узел 19"/>
            <p:cNvSpPr/>
            <p:nvPr/>
          </p:nvSpPr>
          <p:spPr>
            <a:xfrm>
              <a:off x="6300192" y="476672"/>
              <a:ext cx="720080" cy="720080"/>
            </a:xfrm>
            <a:prstGeom prst="flowChartConnector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  <a:gs pos="68000">
                  <a:srgbClr val="FFFF00"/>
                </a:gs>
              </a:gsLst>
              <a:path path="circle">
                <a:fillToRect l="50000" t="50000" r="50000" b="50000"/>
              </a:path>
              <a:tileRect/>
            </a:gradFill>
            <a:ln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1" name="Рисунок 20" descr="plama1.gif"/>
            <p:cNvPicPr>
              <a:picLocks noChangeAspect="1"/>
            </p:cNvPicPr>
            <p:nvPr/>
          </p:nvPicPr>
          <p:blipFill>
            <a:blip r:embed="rId11" cstate="screen"/>
            <a:stretch>
              <a:fillRect/>
            </a:stretch>
          </p:blipFill>
          <p:spPr>
            <a:xfrm rot="287162">
              <a:off x="6372200" y="476672"/>
              <a:ext cx="578899" cy="693440"/>
            </a:xfrm>
            <a:prstGeom prst="rect">
              <a:avLst/>
            </a:prstGeom>
          </p:spPr>
        </p:pic>
      </p:grpSp>
      <p:sp>
        <p:nvSpPr>
          <p:cNvPr id="22" name="TextBox 21"/>
          <p:cNvSpPr txBox="1"/>
          <p:nvPr/>
        </p:nvSpPr>
        <p:spPr>
          <a:xfrm>
            <a:off x="2627784" y="2134597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Monotype Corsiva" pitchFamily="66" charset="0"/>
              </a:rPr>
              <a:t>Выполнила</a:t>
            </a:r>
            <a:endParaRPr lang="ru-RU" sz="3600" dirty="0">
              <a:latin typeface="Monotype Corsiva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56176" y="1652607"/>
            <a:ext cx="2808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Monotype Corsiva" pitchFamily="66" charset="0"/>
              </a:rPr>
              <a:t>Овсянникова </a:t>
            </a:r>
          </a:p>
          <a:p>
            <a:r>
              <a:rPr lang="ru-RU" sz="3600" dirty="0" smtClean="0">
                <a:latin typeface="Monotype Corsiva" pitchFamily="66" charset="0"/>
              </a:rPr>
              <a:t>Елизавета</a:t>
            </a:r>
            <a:endParaRPr lang="ru-RU" sz="3600" dirty="0">
              <a:latin typeface="Monotype Corsiva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236296" y="637203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г. Кирсанов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539969"/>
            <a:ext cx="59293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algn="ctr"/>
            <a:r>
              <a:rPr lang="ru-RU" sz="3200" b="1" dirty="0" smtClean="0">
                <a:solidFill>
                  <a:srgbClr val="99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5. Вывод по работе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1472" y="1412776"/>
            <a:ext cx="728667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Aharoni" pitchFamily="2" charset="-79"/>
              </a:rPr>
              <a:t>Сконструированный нами ветроуказатель показывает направление ветра и по нему можно оценить скорость ветра.</a:t>
            </a:r>
          </a:p>
          <a:p>
            <a:pPr algn="ctr"/>
            <a:endParaRPr lang="ru-RU" sz="2400" i="1" dirty="0" smtClean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cs typeface="Aharoni" pitchFamily="2" charset="-79"/>
            </a:endParaRPr>
          </a:p>
          <a:p>
            <a:pPr algn="ctr"/>
            <a:r>
              <a:rPr lang="ru-RU" sz="2400" i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Aharoni" pitchFamily="2" charset="-79"/>
              </a:rPr>
              <a:t>Прибор можно использовать для наблюдений за изменением направления и скорости ветра!</a:t>
            </a:r>
            <a:endParaRPr lang="uk-UA" sz="2400" i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cs typeface="Aharoni" pitchFamily="2" charset="-79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35496" y="44624"/>
            <a:ext cx="864096" cy="864096"/>
            <a:chOff x="6300192" y="476672"/>
            <a:chExt cx="720080" cy="720080"/>
          </a:xfrm>
        </p:grpSpPr>
        <p:sp>
          <p:nvSpPr>
            <p:cNvPr id="5" name="Блок-схема: узел 4"/>
            <p:cNvSpPr/>
            <p:nvPr/>
          </p:nvSpPr>
          <p:spPr>
            <a:xfrm>
              <a:off x="6300192" y="476672"/>
              <a:ext cx="720080" cy="720080"/>
            </a:xfrm>
            <a:prstGeom prst="flowChartConnector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  <a:gs pos="68000">
                  <a:srgbClr val="FFFF00"/>
                </a:gs>
              </a:gsLst>
              <a:path path="circle">
                <a:fillToRect l="50000" t="50000" r="50000" b="50000"/>
              </a:path>
              <a:tileRect/>
            </a:gradFill>
            <a:ln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Рисунок 5" descr="plama1.gif"/>
            <p:cNvPicPr>
              <a:picLocks noChangeAspect="1"/>
            </p:cNvPicPr>
            <p:nvPr/>
          </p:nvPicPr>
          <p:blipFill>
            <a:blip r:embed="rId2" cstate="screen"/>
            <a:stretch>
              <a:fillRect/>
            </a:stretch>
          </p:blipFill>
          <p:spPr>
            <a:xfrm rot="287162">
              <a:off x="6372200" y="476672"/>
              <a:ext cx="578899" cy="693440"/>
            </a:xfrm>
            <a:prstGeom prst="rect">
              <a:avLst/>
            </a:prstGeom>
          </p:spPr>
        </p:pic>
      </p:grpSp>
      <p:pic>
        <p:nvPicPr>
          <p:cNvPr id="9" name="Рисунок 8" descr="i010-001-24903369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47864" y="4005064"/>
            <a:ext cx="1483527" cy="2852936"/>
          </a:xfrm>
          <a:prstGeom prst="rect">
            <a:avLst/>
          </a:prstGeom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79712" y="476672"/>
            <a:ext cx="5590252" cy="936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artDeco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Наши</a:t>
            </a:r>
            <a:r>
              <a:rPr lang="uk-U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контакты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Багетная рамка 4"/>
          <p:cNvSpPr/>
          <p:nvPr/>
        </p:nvSpPr>
        <p:spPr>
          <a:xfrm>
            <a:off x="971600" y="1988840"/>
            <a:ext cx="7344816" cy="3960440"/>
          </a:xfrm>
          <a:prstGeom prst="bevel">
            <a:avLst>
              <a:gd name="adj" fmla="val 2178"/>
            </a:avLst>
          </a:prstGeom>
          <a:solidFill>
            <a:schemeClr val="accent1"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475656" y="2420888"/>
            <a:ext cx="633670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Российская Федерация</a:t>
            </a:r>
            <a:br>
              <a:rPr lang="ru-RU" sz="2000" b="1" dirty="0" smtClean="0"/>
            </a:br>
            <a:r>
              <a:rPr lang="ru-RU" sz="2000" b="1" dirty="0" smtClean="0"/>
              <a:t>393360, Тамбовская область, город Кирсанов,</a:t>
            </a:r>
            <a:br>
              <a:rPr lang="ru-RU" sz="2000" b="1" dirty="0" smtClean="0"/>
            </a:br>
            <a:r>
              <a:rPr lang="ru-RU" sz="2000" b="1" dirty="0" smtClean="0"/>
              <a:t> </a:t>
            </a:r>
            <a:r>
              <a:rPr lang="ru-RU" sz="2000" b="1" dirty="0" err="1" smtClean="0"/>
              <a:t>ул</a:t>
            </a:r>
            <a:r>
              <a:rPr lang="ru-RU" sz="2000" b="1" dirty="0" smtClean="0"/>
              <a:t> 50 лет Победы, дом 27-а</a:t>
            </a:r>
          </a:p>
          <a:p>
            <a:endParaRPr lang="ru-RU" sz="2000" b="1" dirty="0" smtClean="0"/>
          </a:p>
          <a:p>
            <a:pPr algn="ctr"/>
            <a:r>
              <a:rPr lang="ru-RU" sz="2000" b="1" dirty="0" smtClean="0"/>
              <a:t>МБОУ СОШ №1</a:t>
            </a:r>
          </a:p>
          <a:p>
            <a:pPr algn="ctr"/>
            <a:endParaRPr lang="ru-RU" dirty="0" smtClean="0"/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Сайт школы: </a:t>
            </a:r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http://kirssh1.68edu.ru/</a:t>
            </a:r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en-US" dirty="0" smtClean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Контактный </a:t>
            </a:r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e-mail: </a:t>
            </a:r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gen15@mail.ru</a:t>
            </a:r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107504" y="116632"/>
            <a:ext cx="864096" cy="864096"/>
            <a:chOff x="6300192" y="476672"/>
            <a:chExt cx="720080" cy="720080"/>
          </a:xfrm>
        </p:grpSpPr>
        <p:sp>
          <p:nvSpPr>
            <p:cNvPr id="8" name="Блок-схема: узел 7"/>
            <p:cNvSpPr/>
            <p:nvPr/>
          </p:nvSpPr>
          <p:spPr>
            <a:xfrm>
              <a:off x="6300192" y="476672"/>
              <a:ext cx="720080" cy="720080"/>
            </a:xfrm>
            <a:prstGeom prst="flowChartConnector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  <a:gs pos="68000">
                  <a:srgbClr val="FFFF00"/>
                </a:gs>
              </a:gsLst>
              <a:path path="circle">
                <a:fillToRect l="50000" t="50000" r="50000" b="50000"/>
              </a:path>
              <a:tileRect/>
            </a:gradFill>
            <a:ln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9" name="Рисунок 8" descr="plama1.gif"/>
            <p:cNvPicPr>
              <a:picLocks noChangeAspect="1"/>
            </p:cNvPicPr>
            <p:nvPr/>
          </p:nvPicPr>
          <p:blipFill>
            <a:blip r:embed="rId4" cstate="screen"/>
            <a:stretch>
              <a:fillRect/>
            </a:stretch>
          </p:blipFill>
          <p:spPr>
            <a:xfrm rot="287162">
              <a:off x="6372200" y="476672"/>
              <a:ext cx="578899" cy="693440"/>
            </a:xfrm>
            <a:prstGeom prst="rect">
              <a:avLst/>
            </a:prstGeom>
          </p:spPr>
        </p:pic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/>
          <p:cNvSpPr txBox="1">
            <a:spLocks noChangeArrowheads="1"/>
          </p:cNvSpPr>
          <p:nvPr/>
        </p:nvSpPr>
        <p:spPr bwMode="auto">
          <a:xfrm>
            <a:off x="323528" y="548680"/>
            <a:ext cx="8501062" cy="5693866"/>
          </a:xfrm>
          <a:prstGeom prst="rect">
            <a:avLst/>
          </a:prstGeom>
          <a:gradFill>
            <a:gsLst>
              <a:gs pos="0">
                <a:schemeClr val="accent5">
                  <a:shade val="51000"/>
                  <a:satMod val="130000"/>
                  <a:alpha val="26000"/>
                </a:schemeClr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</a:gradFill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Цель работы:</a:t>
            </a:r>
            <a:r>
              <a:rPr lang="ru-RU" sz="2400" b="1" dirty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сконструировать прибор для               			     определения направления ветра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/>
            </a:r>
            <a:b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</a:b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		     и оценки скорости ветра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endParaRPr lang="ru-RU" sz="1200" b="1" dirty="0">
              <a:latin typeface="Constantia" pitchFamily="18" charset="0"/>
            </a:endParaRPr>
          </a:p>
          <a:p>
            <a:r>
              <a:rPr lang="ru-RU" sz="2400" b="1" i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Место </a:t>
            </a:r>
            <a:r>
              <a:rPr lang="ru-RU" sz="24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разработки:  </a:t>
            </a:r>
            <a:endParaRPr lang="ru-RU" sz="2400" b="1" i="1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marL="800100" lvl="1" indent="-342900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МБОУ СОШ №1 город Кирсанов, кабинет физики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endParaRPr lang="ru-RU" sz="800" b="1" dirty="0" smtClean="0">
              <a:latin typeface="Constantia" pitchFamily="18" charset="0"/>
            </a:endParaRPr>
          </a:p>
          <a:p>
            <a:r>
              <a:rPr lang="ru-RU" sz="24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Место изготовления:</a:t>
            </a:r>
          </a:p>
          <a:p>
            <a:r>
              <a:rPr lang="ru-RU" sz="24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	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домашняя лаборатория</a:t>
            </a:r>
          </a:p>
          <a:p>
            <a:endParaRPr lang="ru-RU" sz="800" b="1" dirty="0">
              <a:latin typeface="Constantia" pitchFamily="18" charset="0"/>
            </a:endParaRPr>
          </a:p>
          <a:p>
            <a:r>
              <a:rPr lang="ru-RU" sz="24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Этапы </a:t>
            </a:r>
            <a:r>
              <a:rPr lang="ru-RU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выполнения задания:</a:t>
            </a:r>
          </a:p>
          <a:p>
            <a:pPr marL="800100" lvl="1" indent="-342900">
              <a:buFontTx/>
              <a:buAutoNum type="arabicPeriod"/>
            </a:pPr>
            <a:r>
              <a:rPr lang="ru-RU" sz="2400" b="1" dirty="0" smtClean="0">
                <a:solidFill>
                  <a:srgbClr val="99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Выяснение необходимости прибора для построения розы ветров местности</a:t>
            </a:r>
          </a:p>
          <a:p>
            <a:pPr marL="800100" lvl="1" indent="-342900">
              <a:buFontTx/>
              <a:buAutoNum type="arabicPeriod"/>
            </a:pPr>
            <a:r>
              <a:rPr lang="ru-RU" sz="2400" b="1" dirty="0" smtClean="0">
                <a:solidFill>
                  <a:srgbClr val="99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Изучение принципа действия прибора</a:t>
            </a:r>
          </a:p>
          <a:p>
            <a:pPr marL="800100" lvl="1" indent="-342900">
              <a:buFontTx/>
              <a:buAutoNum type="arabicPeriod"/>
            </a:pPr>
            <a:r>
              <a:rPr lang="ru-RU" sz="2400" b="1" dirty="0" smtClean="0">
                <a:solidFill>
                  <a:srgbClr val="99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Конструирование ветроуказателя.</a:t>
            </a:r>
          </a:p>
          <a:p>
            <a:pPr marL="800100" lvl="1" indent="-342900">
              <a:buFontTx/>
              <a:buAutoNum type="arabicPeriod"/>
            </a:pPr>
            <a:r>
              <a:rPr lang="ru-RU" sz="2400" b="1" dirty="0" smtClean="0">
                <a:solidFill>
                  <a:srgbClr val="99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Испытание прибора.</a:t>
            </a:r>
          </a:p>
          <a:p>
            <a:pPr marL="800100" lvl="1" indent="-342900">
              <a:buFontTx/>
              <a:buAutoNum type="arabicPeriod"/>
            </a:pPr>
            <a:r>
              <a:rPr lang="ru-RU" sz="2400" b="1" dirty="0" smtClean="0">
                <a:solidFill>
                  <a:srgbClr val="99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Вывод по работе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8100392" y="188640"/>
            <a:ext cx="864096" cy="864096"/>
            <a:chOff x="6300192" y="476672"/>
            <a:chExt cx="720080" cy="720080"/>
          </a:xfrm>
        </p:grpSpPr>
        <p:sp>
          <p:nvSpPr>
            <p:cNvPr id="4" name="Блок-схема: узел 3"/>
            <p:cNvSpPr/>
            <p:nvPr/>
          </p:nvSpPr>
          <p:spPr>
            <a:xfrm>
              <a:off x="6300192" y="476672"/>
              <a:ext cx="720080" cy="720080"/>
            </a:xfrm>
            <a:prstGeom prst="flowChartConnector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  <a:gs pos="68000">
                  <a:srgbClr val="FFFF00"/>
                </a:gs>
              </a:gsLst>
              <a:path path="circle">
                <a:fillToRect l="50000" t="50000" r="50000" b="50000"/>
              </a:path>
              <a:tileRect/>
            </a:gradFill>
            <a:ln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5" name="Рисунок 4" descr="plama1.gif"/>
            <p:cNvPicPr>
              <a:picLocks noChangeAspect="1"/>
            </p:cNvPicPr>
            <p:nvPr/>
          </p:nvPicPr>
          <p:blipFill>
            <a:blip r:embed="rId2" cstate="screen"/>
            <a:stretch>
              <a:fillRect/>
            </a:stretch>
          </p:blipFill>
          <p:spPr>
            <a:xfrm rot="287162">
              <a:off x="6372200" y="476672"/>
              <a:ext cx="578899" cy="693440"/>
            </a:xfrm>
            <a:prstGeom prst="rect">
              <a:avLst/>
            </a:prstGeom>
          </p:spPr>
        </p:pic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124744"/>
            <a:ext cx="66247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 smtClean="0"/>
          </a:p>
          <a:p>
            <a:pPr algn="just"/>
            <a:r>
              <a:rPr lang="ru-RU" b="1" dirty="0" smtClean="0">
                <a:latin typeface="Century" pitchFamily="18" charset="0"/>
              </a:rPr>
              <a:t>Роза ветров</a:t>
            </a:r>
            <a:r>
              <a:rPr lang="ru-RU" dirty="0" smtClean="0">
                <a:latin typeface="Century" pitchFamily="18" charset="0"/>
              </a:rPr>
              <a:t> характеризует режим ветра в данном месте по многолетним наблюдениям.</a:t>
            </a:r>
          </a:p>
          <a:p>
            <a:pPr algn="just"/>
            <a:r>
              <a:rPr lang="ru-RU" dirty="0" smtClean="0">
                <a:latin typeface="Century" pitchFamily="18" charset="0"/>
              </a:rPr>
              <a:t>Розу ветров учитывают при строительстве взлётно-посадочных полос аэродромов, автомобильных дорог, планировке населенных мест (целесообразной ориентации зданий и улиц), оценке взаимного расположения </a:t>
            </a:r>
            <a:r>
              <a:rPr lang="ru-RU" dirty="0" err="1" smtClean="0">
                <a:latin typeface="Century" pitchFamily="18" charset="0"/>
              </a:rPr>
              <a:t>жилмассива</a:t>
            </a:r>
            <a:r>
              <a:rPr lang="ru-RU" dirty="0" smtClean="0">
                <a:latin typeface="Century" pitchFamily="18" charset="0"/>
              </a:rPr>
              <a:t> и </a:t>
            </a:r>
            <a:r>
              <a:rPr lang="ru-RU" dirty="0" err="1" smtClean="0">
                <a:latin typeface="Century" pitchFamily="18" charset="0"/>
              </a:rPr>
              <a:t>промзоны</a:t>
            </a:r>
            <a:r>
              <a:rPr lang="ru-RU" dirty="0" smtClean="0">
                <a:latin typeface="Century" pitchFamily="18" charset="0"/>
              </a:rPr>
              <a:t> (с точки зрения направления переноса примесей от </a:t>
            </a:r>
            <a:r>
              <a:rPr lang="ru-RU" dirty="0" err="1" smtClean="0">
                <a:latin typeface="Century" pitchFamily="18" charset="0"/>
              </a:rPr>
              <a:t>промзоны</a:t>
            </a:r>
            <a:r>
              <a:rPr lang="ru-RU" dirty="0" smtClean="0">
                <a:latin typeface="Century" pitchFamily="18" charset="0"/>
              </a:rPr>
              <a:t>) и множества других хозяйственных задач (агрономия, лесное и парковое хозяйство, экология и др.).</a:t>
            </a:r>
          </a:p>
          <a:p>
            <a:pPr algn="r"/>
            <a:r>
              <a:rPr lang="ru-RU" dirty="0" smtClean="0">
                <a:latin typeface="Century" pitchFamily="18" charset="0"/>
              </a:rPr>
              <a:t>С сайта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  <a:hlinkClick r:id="rId2"/>
              </a:rPr>
              <a:t>http://ru.wikipedia.org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</a:p>
        </p:txBody>
      </p:sp>
      <p:pic>
        <p:nvPicPr>
          <p:cNvPr id="3" name="Рисунок 2" descr="Compass_rose4.gif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7092280" y="1772816"/>
            <a:ext cx="1905000" cy="20193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3528" y="260648"/>
            <a:ext cx="84249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ru-RU" sz="2800" b="1" dirty="0" smtClean="0">
                <a:solidFill>
                  <a:srgbClr val="99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1. Выяснение необходимости прибора для построения розы ветров местности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536" y="5374957"/>
            <a:ext cx="7272808" cy="646331"/>
          </a:xfrm>
          <a:prstGeom prst="rect">
            <a:avLst/>
          </a:prstGeom>
          <a:solidFill>
            <a:srgbClr val="FF7C80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Прибор нужен, чтобы, учитывая направление и силу ветра,</a:t>
            </a:r>
            <a:br>
              <a:rPr lang="ru-RU" b="1" dirty="0" smtClean="0"/>
            </a:br>
            <a:r>
              <a:rPr lang="ru-RU" b="1" dirty="0" smtClean="0"/>
              <a:t>сажать растения вокруг школы и дома!!!</a:t>
            </a:r>
          </a:p>
        </p:txBody>
      </p:sp>
      <p:grpSp>
        <p:nvGrpSpPr>
          <p:cNvPr id="6" name="Группа 5"/>
          <p:cNvGrpSpPr/>
          <p:nvPr/>
        </p:nvGrpSpPr>
        <p:grpSpPr>
          <a:xfrm>
            <a:off x="8100392" y="188640"/>
            <a:ext cx="864096" cy="864096"/>
            <a:chOff x="6300192" y="476672"/>
            <a:chExt cx="720080" cy="720080"/>
          </a:xfrm>
        </p:grpSpPr>
        <p:sp>
          <p:nvSpPr>
            <p:cNvPr id="7" name="Блок-схема: узел 6"/>
            <p:cNvSpPr/>
            <p:nvPr/>
          </p:nvSpPr>
          <p:spPr>
            <a:xfrm>
              <a:off x="6300192" y="476672"/>
              <a:ext cx="720080" cy="720080"/>
            </a:xfrm>
            <a:prstGeom prst="flowChartConnector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  <a:gs pos="68000">
                  <a:srgbClr val="FFFF00"/>
                </a:gs>
              </a:gsLst>
              <a:path path="circle">
                <a:fillToRect l="50000" t="50000" r="50000" b="50000"/>
              </a:path>
              <a:tileRect/>
            </a:gradFill>
            <a:ln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8" name="Рисунок 7" descr="plama1.gif"/>
            <p:cNvPicPr>
              <a:picLocks noChangeAspect="1"/>
            </p:cNvPicPr>
            <p:nvPr/>
          </p:nvPicPr>
          <p:blipFill>
            <a:blip r:embed="rId4" cstate="screen"/>
            <a:stretch>
              <a:fillRect/>
            </a:stretch>
          </p:blipFill>
          <p:spPr>
            <a:xfrm rot="287162">
              <a:off x="6372200" y="476672"/>
              <a:ext cx="578899" cy="693440"/>
            </a:xfrm>
            <a:prstGeom prst="rect">
              <a:avLst/>
            </a:prstGeom>
          </p:spPr>
        </p:pic>
      </p:grpSp>
    </p:spTree>
  </p:cSld>
  <p:clrMapOvr>
    <a:masterClrMapping/>
  </p:clrMapOvr>
  <p:transition spd="med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412776"/>
            <a:ext cx="853418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/>
            <a:r>
              <a:rPr lang="ru-RU" sz="2400" b="1" u="sng" dirty="0" smtClean="0">
                <a:latin typeface="Constantia" pitchFamily="18" charset="0"/>
              </a:rPr>
              <a:t>Ветроуказатель </a:t>
            </a:r>
            <a:r>
              <a:rPr lang="ru-RU" sz="2400" b="1" dirty="0" smtClean="0">
                <a:latin typeface="Constantia" pitchFamily="18" charset="0"/>
              </a:rPr>
              <a:t>– это прибор для определения направления и скорости ветра.</a:t>
            </a:r>
          </a:p>
          <a:p>
            <a:pPr marL="800100" lvl="1" indent="-342900"/>
            <a:endParaRPr lang="ru-RU" sz="2400" b="1" dirty="0" smtClean="0">
              <a:latin typeface="Constantia" pitchFamily="18" charset="0"/>
            </a:endParaRPr>
          </a:p>
          <a:p>
            <a:pPr marL="800100" lvl="1" indent="342900"/>
            <a:r>
              <a:rPr lang="ru-RU" sz="2400" dirty="0" smtClean="0">
                <a:latin typeface="Constantia" pitchFamily="18" charset="0"/>
              </a:rPr>
              <a:t>Простейший ветроуказатель состоит из яркой плотной ленты, прикреплённой к шкале с отмеченными углами.</a:t>
            </a:r>
          </a:p>
          <a:p>
            <a:pPr marL="800100" lvl="1" indent="342900"/>
            <a:r>
              <a:rPr lang="ru-RU" sz="2400" dirty="0" smtClean="0">
                <a:latin typeface="Constantia" pitchFamily="18" charset="0"/>
              </a:rPr>
              <a:t>По углу отклонения ленты мы будем судить о скорости ветра.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5536" y="332656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ru-RU" sz="2800" b="1" dirty="0" smtClean="0">
                <a:solidFill>
                  <a:srgbClr val="99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2. Изучение принципа действия прибора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35496" y="44624"/>
            <a:ext cx="864096" cy="864096"/>
            <a:chOff x="6300192" y="476672"/>
            <a:chExt cx="720080" cy="720080"/>
          </a:xfrm>
        </p:grpSpPr>
        <p:sp>
          <p:nvSpPr>
            <p:cNvPr id="5" name="Блок-схема: узел 4"/>
            <p:cNvSpPr/>
            <p:nvPr/>
          </p:nvSpPr>
          <p:spPr>
            <a:xfrm>
              <a:off x="6300192" y="476672"/>
              <a:ext cx="720080" cy="720080"/>
            </a:xfrm>
            <a:prstGeom prst="flowChartConnector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  <a:gs pos="68000">
                  <a:srgbClr val="FFFF00"/>
                </a:gs>
              </a:gsLst>
              <a:path path="circle">
                <a:fillToRect l="50000" t="50000" r="50000" b="50000"/>
              </a:path>
              <a:tileRect/>
            </a:gradFill>
            <a:ln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Рисунок 5" descr="plama1.gif"/>
            <p:cNvPicPr>
              <a:picLocks noChangeAspect="1"/>
            </p:cNvPicPr>
            <p:nvPr/>
          </p:nvPicPr>
          <p:blipFill>
            <a:blip r:embed="rId2" cstate="screen"/>
            <a:stretch>
              <a:fillRect/>
            </a:stretch>
          </p:blipFill>
          <p:spPr>
            <a:xfrm rot="287162">
              <a:off x="6372200" y="476672"/>
              <a:ext cx="578899" cy="693440"/>
            </a:xfrm>
            <a:prstGeom prst="rect">
              <a:avLst/>
            </a:prstGeom>
          </p:spPr>
        </p:pic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2576" y="447055"/>
            <a:ext cx="7143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ctr"/>
            <a:r>
              <a:rPr lang="ru-RU" sz="2800" b="1" dirty="0" smtClean="0">
                <a:solidFill>
                  <a:srgbClr val="99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3. Конструирование ветроуказателя.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2844" y="1142984"/>
            <a:ext cx="478634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Для изготовления прибора возьмём</a:t>
            </a:r>
          </a:p>
          <a:p>
            <a:endParaRPr lang="ru-RU" sz="2400" b="1" dirty="0" smtClean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ü"/>
            </a:pPr>
            <a:r>
              <a:rPr lang="ru-RU" sz="2000" spc="2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стержень</a:t>
            </a:r>
          </a:p>
          <a:p>
            <a:pPr>
              <a:buFont typeface="Wingdings" pitchFamily="2" charset="2"/>
              <a:buChar char="ü"/>
            </a:pPr>
            <a:r>
              <a:rPr lang="ru-RU" sz="2000" spc="2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прочную яркую ленту</a:t>
            </a:r>
          </a:p>
          <a:p>
            <a:pPr>
              <a:buFont typeface="Wingdings" pitchFamily="2" charset="2"/>
              <a:buChar char="ü"/>
            </a:pPr>
            <a:r>
              <a:rPr lang="ru-RU" sz="2000" spc="2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кусок картона</a:t>
            </a:r>
          </a:p>
          <a:p>
            <a:pPr>
              <a:buFont typeface="Wingdings" pitchFamily="2" charset="2"/>
              <a:buChar char="ü"/>
            </a:pPr>
            <a:r>
              <a:rPr lang="ru-RU" sz="2000" spc="2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spc="200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изоленту</a:t>
            </a:r>
            <a:endParaRPr lang="ru-RU" sz="2000" spc="200" dirty="0" smtClean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ü"/>
            </a:pPr>
            <a:r>
              <a:rPr lang="ru-RU" sz="2000" spc="2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транспортир</a:t>
            </a:r>
          </a:p>
          <a:p>
            <a:pPr>
              <a:buFont typeface="Wingdings" pitchFamily="2" charset="2"/>
              <a:buChar char="ü"/>
            </a:pPr>
            <a:r>
              <a:rPr lang="ru-RU" sz="2000" spc="2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скотч</a:t>
            </a:r>
          </a:p>
          <a:p>
            <a:pPr>
              <a:buFont typeface="Wingdings" pitchFamily="2" charset="2"/>
              <a:buChar char="ü"/>
            </a:pPr>
            <a:r>
              <a:rPr lang="ru-RU" sz="2000" spc="2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проволоку</a:t>
            </a:r>
          </a:p>
          <a:p>
            <a:pPr>
              <a:buFont typeface="Wingdings" pitchFamily="2" charset="2"/>
              <a:buChar char="ü"/>
            </a:pPr>
            <a:r>
              <a:rPr lang="ru-RU" sz="2000" spc="2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ножницы</a:t>
            </a:r>
          </a:p>
          <a:p>
            <a:pPr>
              <a:buFont typeface="Wingdings" pitchFamily="2" charset="2"/>
              <a:buChar char="ü"/>
            </a:pPr>
            <a:r>
              <a:rPr lang="ru-RU" sz="2000" spc="2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пассатижи</a:t>
            </a:r>
            <a:endParaRPr lang="ru-RU" spc="200" dirty="0" smtClean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35496" y="44624"/>
            <a:ext cx="864096" cy="864096"/>
            <a:chOff x="6300192" y="476672"/>
            <a:chExt cx="720080" cy="720080"/>
          </a:xfrm>
        </p:grpSpPr>
        <p:sp>
          <p:nvSpPr>
            <p:cNvPr id="8" name="Блок-схема: узел 7"/>
            <p:cNvSpPr/>
            <p:nvPr/>
          </p:nvSpPr>
          <p:spPr>
            <a:xfrm>
              <a:off x="6300192" y="476672"/>
              <a:ext cx="720080" cy="720080"/>
            </a:xfrm>
            <a:prstGeom prst="flowChartConnector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  <a:gs pos="68000">
                  <a:srgbClr val="FFFF00"/>
                </a:gs>
              </a:gsLst>
              <a:path path="circle">
                <a:fillToRect l="50000" t="50000" r="50000" b="50000"/>
              </a:path>
              <a:tileRect/>
            </a:gradFill>
            <a:ln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9" name="Рисунок 8" descr="plama1.gif"/>
            <p:cNvPicPr>
              <a:picLocks noChangeAspect="1"/>
            </p:cNvPicPr>
            <p:nvPr/>
          </p:nvPicPr>
          <p:blipFill>
            <a:blip r:embed="rId2" cstate="screen"/>
            <a:stretch>
              <a:fillRect/>
            </a:stretch>
          </p:blipFill>
          <p:spPr>
            <a:xfrm rot="287162">
              <a:off x="6372200" y="476672"/>
              <a:ext cx="578899" cy="693440"/>
            </a:xfrm>
            <a:prstGeom prst="rect">
              <a:avLst/>
            </a:prstGeom>
          </p:spPr>
        </p:pic>
      </p:grpSp>
      <p:pic>
        <p:nvPicPr>
          <p:cNvPr id="11" name="Рисунок 10" descr="DSC_0189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3779912" y="2708920"/>
            <a:ext cx="4788024" cy="3192016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12" name="Овальная выноска 11"/>
          <p:cNvSpPr/>
          <p:nvPr/>
        </p:nvSpPr>
        <p:spPr>
          <a:xfrm>
            <a:off x="5508104" y="1340768"/>
            <a:ext cx="2520280" cy="1008112"/>
          </a:xfrm>
          <a:prstGeom prst="wedgeEllipseCallout">
            <a:avLst>
              <a:gd name="adj1" fmla="val -34065"/>
              <a:gd name="adj2" fmla="val 913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Что же ещё?</a:t>
            </a:r>
            <a:endParaRPr lang="ru-RU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DSC_0195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5652120" y="2780928"/>
            <a:ext cx="2736304" cy="1824203"/>
          </a:xfrm>
          <a:prstGeom prst="rect">
            <a:avLst/>
          </a:prstGeom>
          <a:effectLst>
            <a:softEdge rad="31750"/>
          </a:effectLst>
        </p:spPr>
      </p:pic>
      <p:sp>
        <p:nvSpPr>
          <p:cNvPr id="2" name="TextBox 1"/>
          <p:cNvSpPr txBox="1"/>
          <p:nvPr/>
        </p:nvSpPr>
        <p:spPr>
          <a:xfrm>
            <a:off x="323528" y="404664"/>
            <a:ext cx="31054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680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На куске картона с помощью транспортира разметила углы отклонения ленты от 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90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оклеила картон скотчем, чтобы он не промок.</a:t>
            </a:r>
          </a:p>
          <a:p>
            <a:pPr indent="-46800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-4680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К проволоке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изолентой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прикрепила оранжевую тканевую полоску.</a:t>
            </a:r>
          </a:p>
          <a:p>
            <a:pPr indent="-46800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-46800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Вот что получилось</a:t>
            </a:r>
          </a:p>
        </p:txBody>
      </p:sp>
      <p:pic>
        <p:nvPicPr>
          <p:cNvPr id="11" name="Рисунок 10" descr="DSC_0197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3851920" y="260648"/>
            <a:ext cx="2808312" cy="1872208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10" name="Рисунок 9" descr="20140116_160849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6516216" y="764704"/>
            <a:ext cx="2448272" cy="1836204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12" name="Рисунок 11" descr="DSC_0194.JP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3203848" y="2420888"/>
            <a:ext cx="2483768" cy="1655845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16" name="Рисунок 15" descr="20140116_155353.jpg"/>
          <p:cNvPicPr>
            <a:picLocks noChangeAspect="1"/>
          </p:cNvPicPr>
          <p:nvPr/>
        </p:nvPicPr>
        <p:blipFill>
          <a:blip r:embed="rId6" cstate="screen"/>
          <a:stretch>
            <a:fillRect/>
          </a:stretch>
        </p:blipFill>
        <p:spPr>
          <a:xfrm>
            <a:off x="251520" y="4077072"/>
            <a:ext cx="3312368" cy="2484276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17" name="Рисунок 16" descr="DSC_0199.JPG"/>
          <p:cNvPicPr>
            <a:picLocks noChangeAspect="1"/>
          </p:cNvPicPr>
          <p:nvPr/>
        </p:nvPicPr>
        <p:blipFill>
          <a:blip r:embed="rId7" cstate="screen"/>
          <a:stretch>
            <a:fillRect/>
          </a:stretch>
        </p:blipFill>
        <p:spPr>
          <a:xfrm>
            <a:off x="3419872" y="4221088"/>
            <a:ext cx="3707904" cy="2471936"/>
          </a:xfrm>
          <a:prstGeom prst="rect">
            <a:avLst/>
          </a:prstGeom>
          <a:effectLst>
            <a:softEdge rad="63500"/>
          </a:effectLst>
        </p:spPr>
      </p:pic>
      <p:grpSp>
        <p:nvGrpSpPr>
          <p:cNvPr id="9" name="Группа 8"/>
          <p:cNvGrpSpPr/>
          <p:nvPr/>
        </p:nvGrpSpPr>
        <p:grpSpPr>
          <a:xfrm>
            <a:off x="8100392" y="5805264"/>
            <a:ext cx="864096" cy="864096"/>
            <a:chOff x="6300192" y="476672"/>
            <a:chExt cx="720080" cy="720080"/>
          </a:xfrm>
        </p:grpSpPr>
        <p:sp>
          <p:nvSpPr>
            <p:cNvPr id="13" name="Блок-схема: узел 12"/>
            <p:cNvSpPr/>
            <p:nvPr/>
          </p:nvSpPr>
          <p:spPr>
            <a:xfrm>
              <a:off x="6300192" y="476672"/>
              <a:ext cx="720080" cy="720080"/>
            </a:xfrm>
            <a:prstGeom prst="flowChartConnector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  <a:gs pos="68000">
                  <a:srgbClr val="FFFF00"/>
                </a:gs>
              </a:gsLst>
              <a:path path="circle">
                <a:fillToRect l="50000" t="50000" r="50000" b="50000"/>
              </a:path>
              <a:tileRect/>
            </a:gradFill>
            <a:ln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4" name="Рисунок 13" descr="plama1.gif"/>
            <p:cNvPicPr>
              <a:picLocks noChangeAspect="1"/>
            </p:cNvPicPr>
            <p:nvPr/>
          </p:nvPicPr>
          <p:blipFill>
            <a:blip r:embed="rId8" cstate="screen"/>
            <a:stretch>
              <a:fillRect/>
            </a:stretch>
          </p:blipFill>
          <p:spPr>
            <a:xfrm rot="287162">
              <a:off x="6372200" y="476672"/>
              <a:ext cx="578899" cy="693440"/>
            </a:xfrm>
            <a:prstGeom prst="rect">
              <a:avLst/>
            </a:prstGeom>
          </p:spPr>
        </p:pic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428604"/>
            <a:ext cx="378222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6800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Полоску укрепила на картонке-шкале.</a:t>
            </a:r>
          </a:p>
          <a:p>
            <a:pPr indent="-468000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-468000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-468000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-468000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-468000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-468000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-46800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 Картонку-шкалу закрепила на стержне, а стержень на улице.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3568" y="5877272"/>
            <a:ext cx="67151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Ветроуказатель готов! </a:t>
            </a:r>
            <a:br>
              <a:rPr lang="ru-RU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Можно проводить наблюдения!</a:t>
            </a:r>
            <a:endParaRPr lang="ru-RU" sz="2000" b="1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7" name="Рисунок 6" descr="DSC_0203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5220072" y="1268760"/>
            <a:ext cx="3744416" cy="2496277"/>
          </a:xfrm>
          <a:prstGeom prst="rect">
            <a:avLst/>
          </a:prstGeom>
          <a:effectLst>
            <a:softEdge rad="63500"/>
          </a:effectLst>
        </p:spPr>
      </p:pic>
      <p:grpSp>
        <p:nvGrpSpPr>
          <p:cNvPr id="8" name="Группа 7"/>
          <p:cNvGrpSpPr/>
          <p:nvPr/>
        </p:nvGrpSpPr>
        <p:grpSpPr>
          <a:xfrm>
            <a:off x="8100392" y="116632"/>
            <a:ext cx="864096" cy="864096"/>
            <a:chOff x="6300192" y="476672"/>
            <a:chExt cx="720080" cy="720080"/>
          </a:xfrm>
        </p:grpSpPr>
        <p:sp>
          <p:nvSpPr>
            <p:cNvPr id="9" name="Блок-схема: узел 8"/>
            <p:cNvSpPr/>
            <p:nvPr/>
          </p:nvSpPr>
          <p:spPr>
            <a:xfrm>
              <a:off x="6300192" y="476672"/>
              <a:ext cx="720080" cy="720080"/>
            </a:xfrm>
            <a:prstGeom prst="flowChartConnector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  <a:gs pos="68000">
                  <a:srgbClr val="FFFF00"/>
                </a:gs>
              </a:gsLst>
              <a:path path="circle">
                <a:fillToRect l="50000" t="50000" r="50000" b="50000"/>
              </a:path>
              <a:tileRect/>
            </a:gradFill>
            <a:ln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" name="Рисунок 9" descr="plama1.gif"/>
            <p:cNvPicPr>
              <a:picLocks noChangeAspect="1"/>
            </p:cNvPicPr>
            <p:nvPr/>
          </p:nvPicPr>
          <p:blipFill>
            <a:blip r:embed="rId3" cstate="screen"/>
            <a:stretch>
              <a:fillRect/>
            </a:stretch>
          </p:blipFill>
          <p:spPr>
            <a:xfrm rot="287162">
              <a:off x="6372200" y="476672"/>
              <a:ext cx="578899" cy="693440"/>
            </a:xfrm>
            <a:prstGeom prst="rect">
              <a:avLst/>
            </a:prstGeom>
          </p:spPr>
        </p:pic>
      </p:grpSp>
      <p:pic>
        <p:nvPicPr>
          <p:cNvPr id="6" name="Рисунок 5" descr="DSC_0200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3347864" y="404664"/>
            <a:ext cx="2484276" cy="1656184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11" name="Рисунок 10" descr="20140124_171941.jp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3995936" y="3356992"/>
            <a:ext cx="2085696" cy="2780928"/>
          </a:xfrm>
          <a:prstGeom prst="rect">
            <a:avLst/>
          </a:prstGeom>
          <a:effectLst>
            <a:softEdge rad="31750"/>
          </a:effectLst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60648"/>
            <a:ext cx="75724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ctr"/>
            <a:r>
              <a:rPr lang="ru-RU" sz="2800" b="1" dirty="0" smtClean="0">
                <a:solidFill>
                  <a:srgbClr val="99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5. Испытание прибора.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5536" y="1196752"/>
            <a:ext cx="78861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Испытания проводили на улице.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Оранжевую полоску было хорошо видно.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Угол отклонения почти не изменялся, так как полоска не слишком лёгкая и порывы ветра её «не дёргали».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35496" y="44624"/>
            <a:ext cx="864096" cy="864096"/>
            <a:chOff x="6300192" y="476672"/>
            <a:chExt cx="720080" cy="720080"/>
          </a:xfrm>
        </p:grpSpPr>
        <p:sp>
          <p:nvSpPr>
            <p:cNvPr id="5" name="Блок-схема: узел 4"/>
            <p:cNvSpPr/>
            <p:nvPr/>
          </p:nvSpPr>
          <p:spPr>
            <a:xfrm>
              <a:off x="6300192" y="476672"/>
              <a:ext cx="720080" cy="720080"/>
            </a:xfrm>
            <a:prstGeom prst="flowChartConnector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  <a:gs pos="68000">
                  <a:srgbClr val="FFFF00"/>
                </a:gs>
              </a:gsLst>
              <a:path path="circle">
                <a:fillToRect l="50000" t="50000" r="50000" b="50000"/>
              </a:path>
              <a:tileRect/>
            </a:gradFill>
            <a:ln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Рисунок 5" descr="plama1.gif"/>
            <p:cNvPicPr>
              <a:picLocks noChangeAspect="1"/>
            </p:cNvPicPr>
            <p:nvPr/>
          </p:nvPicPr>
          <p:blipFill>
            <a:blip r:embed="rId2" cstate="screen"/>
            <a:stretch>
              <a:fillRect/>
            </a:stretch>
          </p:blipFill>
          <p:spPr>
            <a:xfrm rot="287162">
              <a:off x="6372200" y="476672"/>
              <a:ext cx="578899" cy="693440"/>
            </a:xfrm>
            <a:prstGeom prst="rect">
              <a:avLst/>
            </a:prstGeom>
          </p:spPr>
        </p:pic>
      </p:grpSp>
      <p:pic>
        <p:nvPicPr>
          <p:cNvPr id="7" name="Рисунок 6" descr="20140124_172028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1619672" y="2564904"/>
            <a:ext cx="5040560" cy="3780420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5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Тема5</Template>
  <TotalTime>443</TotalTime>
  <Words>303</Words>
  <Application>Microsoft Office PowerPoint</Application>
  <PresentationFormat>Экран (4:3)</PresentationFormat>
  <Paragraphs>74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Тема5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54</cp:revision>
  <dcterms:modified xsi:type="dcterms:W3CDTF">2014-01-24T19:39:30Z</dcterms:modified>
</cp:coreProperties>
</file>