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</p:sldMasterIdLst>
  <p:sldIdLst>
    <p:sldId id="257" r:id="rId2"/>
    <p:sldId id="258" r:id="rId3"/>
    <p:sldId id="259" r:id="rId4"/>
    <p:sldId id="267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2769" autoAdjust="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D3CB9-049B-4F4F-82D1-8A95299C97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ED3CB9-049B-4F4F-82D1-8A95299C97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  <p:sldLayoutId id="2147484129" r:id="rId12"/>
    <p:sldLayoutId id="2147484130" r:id="rId13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jpeg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en15@mail.ru" TargetMode="External"/><Relationship Id="rId2" Type="http://schemas.openxmlformats.org/officeDocument/2006/relationships/hyperlink" Target="http://kirssh1.68edu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право с вырезом 5"/>
          <p:cNvSpPr/>
          <p:nvPr/>
        </p:nvSpPr>
        <p:spPr>
          <a:xfrm rot="10600683">
            <a:off x="742805" y="-1854"/>
            <a:ext cx="7352224" cy="2137618"/>
          </a:xfrm>
          <a:prstGeom prst="notchedRightArrow">
            <a:avLst/>
          </a:prstGeom>
          <a:solidFill>
            <a:schemeClr val="accent1">
              <a:alpha val="62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501317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Руководитель группы,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физики: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Глушков Евгений Николаевич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764704"/>
            <a:ext cx="5761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Ветроуказатель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 descr="compass-rose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067944" y="2060848"/>
            <a:ext cx="3027412" cy="4284074"/>
          </a:xfrm>
          <a:prstGeom prst="rect">
            <a:avLst/>
          </a:prstGeom>
        </p:spPr>
      </p:pic>
      <p:pic>
        <p:nvPicPr>
          <p:cNvPr id="9" name="Рисунок 8" descr="огонь1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283968" y="4653136"/>
            <a:ext cx="2581275" cy="2105025"/>
          </a:xfrm>
          <a:prstGeom prst="rect">
            <a:avLst/>
          </a:prstGeom>
        </p:spPr>
      </p:pic>
      <p:pic>
        <p:nvPicPr>
          <p:cNvPr id="13" name="Рисунок 12" descr="мы-команда.gif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732240" y="3212976"/>
            <a:ext cx="1371600" cy="2910830"/>
          </a:xfrm>
          <a:prstGeom prst="rect">
            <a:avLst/>
          </a:prstGeom>
        </p:spPr>
      </p:pic>
      <p:pic>
        <p:nvPicPr>
          <p:cNvPr id="14" name="Рисунок 13" descr="11102013012 - копия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868144" y="4221088"/>
            <a:ext cx="606552" cy="719328"/>
          </a:xfrm>
          <a:prstGeom prst="ellipse">
            <a:avLst/>
          </a:prstGeom>
          <a:effectLst>
            <a:softEdge rad="63500"/>
          </a:effectLst>
        </p:spPr>
      </p:pic>
      <p:pic>
        <p:nvPicPr>
          <p:cNvPr id="15" name="Рисунок 14" descr="DSC_0199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4860032" y="1628800"/>
            <a:ext cx="1309035" cy="1111008"/>
          </a:xfrm>
          <a:prstGeom prst="ellipse">
            <a:avLst/>
          </a:prstGeom>
          <a:effectLst>
            <a:softEdge rad="31750"/>
          </a:effectLst>
        </p:spPr>
      </p:pic>
      <p:pic>
        <p:nvPicPr>
          <p:cNvPr id="16" name="Рисунок 15" descr="IMG_0007 - копия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5796136" y="2852936"/>
            <a:ext cx="720080" cy="844506"/>
          </a:xfrm>
          <a:prstGeom prst="ellipse">
            <a:avLst/>
          </a:prstGeom>
          <a:effectLst>
            <a:softEdge rad="63500"/>
          </a:effectLst>
        </p:spPr>
      </p:pic>
      <p:pic>
        <p:nvPicPr>
          <p:cNvPr id="17" name="Рисунок 16" descr="S6303053 - копия.JP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4415001" y="2924944"/>
            <a:ext cx="589047" cy="718607"/>
          </a:xfrm>
          <a:prstGeom prst="ellipse">
            <a:avLst/>
          </a:prstGeom>
          <a:effectLst>
            <a:softEdge rad="63500"/>
          </a:effectLst>
        </p:spPr>
      </p:pic>
      <p:pic>
        <p:nvPicPr>
          <p:cNvPr id="18" name="Рисунок 17" descr="акт_зал7m - копия.jp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3635896" y="4581128"/>
            <a:ext cx="751334" cy="959150"/>
          </a:xfrm>
          <a:prstGeom prst="ellipse">
            <a:avLst/>
          </a:prstGeom>
          <a:effectLst>
            <a:softEdge rad="63500"/>
          </a:effectLst>
        </p:spPr>
      </p:pic>
      <p:grpSp>
        <p:nvGrpSpPr>
          <p:cNvPr id="19" name="Группа 18"/>
          <p:cNvGrpSpPr/>
          <p:nvPr/>
        </p:nvGrpSpPr>
        <p:grpSpPr>
          <a:xfrm>
            <a:off x="107504" y="116632"/>
            <a:ext cx="864096" cy="864096"/>
            <a:chOff x="6300192" y="476672"/>
            <a:chExt cx="720080" cy="720080"/>
          </a:xfrm>
        </p:grpSpPr>
        <p:sp>
          <p:nvSpPr>
            <p:cNvPr id="20" name="Блок-схема: узел 19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Рисунок 20" descr="plama1.gif"/>
            <p:cNvPicPr>
              <a:picLocks noChangeAspect="1"/>
            </p:cNvPicPr>
            <p:nvPr/>
          </p:nvPicPr>
          <p:blipFill>
            <a:blip r:embed="rId11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2627784" y="213459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Выполнила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6176" y="1652607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Овсянникова </a:t>
            </a:r>
          </a:p>
          <a:p>
            <a:r>
              <a:rPr lang="ru-RU" sz="3600" dirty="0" smtClean="0">
                <a:latin typeface="Monotype Corsiva" pitchFamily="66" charset="0"/>
              </a:rPr>
              <a:t>Елизавета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6296" y="63720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г. Кирсанов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39969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ctr"/>
            <a:r>
              <a:rPr lang="ru-RU" sz="32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5. Вывод по работе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1412776"/>
            <a:ext cx="7286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haroni" pitchFamily="2" charset="-79"/>
              </a:rPr>
              <a:t>Сконструированный нами ветроуказатель показывает направление ветра и по нему можно оценить скорость ветра.</a:t>
            </a:r>
          </a:p>
          <a:p>
            <a:pPr algn="ctr"/>
            <a:endParaRPr lang="ru-RU" sz="2400" i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haroni" pitchFamily="2" charset="-79"/>
            </a:endParaRPr>
          </a:p>
          <a:p>
            <a:pPr algn="ctr"/>
            <a:r>
              <a:rPr lang="ru-RU" sz="2400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haroni" pitchFamily="2" charset="-79"/>
              </a:rPr>
              <a:t>Прибор можно использовать для наблюдений за изменением направления и скорости ветра!</a:t>
            </a:r>
            <a:endParaRPr lang="uk-UA" sz="2400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haroni" pitchFamily="2" charset="-79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5496" y="44624"/>
            <a:ext cx="864096" cy="864096"/>
            <a:chOff x="6300192" y="476672"/>
            <a:chExt cx="720080" cy="720080"/>
          </a:xfrm>
        </p:grpSpPr>
        <p:sp>
          <p:nvSpPr>
            <p:cNvPr id="5" name="Блок-схема: узел 4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 descr="plama1.gif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  <p:pic>
        <p:nvPicPr>
          <p:cNvPr id="9" name="Рисунок 8" descr="i010-001-24903369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005064"/>
            <a:ext cx="1483527" cy="285293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476672"/>
            <a:ext cx="5590252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rtDeco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Наши</a:t>
            </a:r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контакты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971600" y="1988840"/>
            <a:ext cx="7344816" cy="3960440"/>
          </a:xfrm>
          <a:prstGeom prst="bevel">
            <a:avLst>
              <a:gd name="adj" fmla="val 2178"/>
            </a:avLst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2420888"/>
            <a:ext cx="633670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Российская Федерация</a:t>
            </a:r>
            <a:br>
              <a:rPr lang="ru-RU" sz="2000" b="1" dirty="0" smtClean="0"/>
            </a:br>
            <a:r>
              <a:rPr lang="ru-RU" sz="2000" b="1" dirty="0" smtClean="0"/>
              <a:t>393360, Тамбовская область, город Кирсанов,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 err="1" smtClean="0"/>
              <a:t>ул</a:t>
            </a:r>
            <a:r>
              <a:rPr lang="ru-RU" sz="2000" b="1" dirty="0" smtClean="0"/>
              <a:t> 50 лет Победы, дом 27-а</a:t>
            </a:r>
          </a:p>
          <a:p>
            <a:endParaRPr lang="ru-RU" sz="2000" b="1" dirty="0" smtClean="0"/>
          </a:p>
          <a:p>
            <a:pPr algn="ctr"/>
            <a:r>
              <a:rPr lang="ru-RU" sz="2000" b="1" dirty="0" smtClean="0"/>
              <a:t>МБОУ СОШ №1</a:t>
            </a:r>
          </a:p>
          <a:p>
            <a:pPr algn="ctr"/>
            <a:endParaRPr lang="ru-RU" dirty="0" smtClean="0"/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 школы: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http://kirssh1.68edu.ru/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Контактный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gen15@mail.ru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7504" y="116632"/>
            <a:ext cx="864096" cy="864096"/>
            <a:chOff x="6300192" y="476672"/>
            <a:chExt cx="720080" cy="720080"/>
          </a:xfrm>
        </p:grpSpPr>
        <p:sp>
          <p:nvSpPr>
            <p:cNvPr id="8" name="Блок-схема: узел 7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plama1.gif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323528" y="548680"/>
            <a:ext cx="8501062" cy="5693866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  <a:alpha val="26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Цель работы:</a:t>
            </a:r>
            <a:r>
              <a:rPr lang="ru-RU" sz="2400" b="1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сконструировать прибор для               			     определения направления ветра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	     и оценки скорости ветра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ru-RU" sz="1200" b="1" dirty="0">
              <a:latin typeface="Constantia" pitchFamily="18" charset="0"/>
            </a:endParaRPr>
          </a:p>
          <a:p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Место </a:t>
            </a:r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разработки:  </a:t>
            </a:r>
            <a:endParaRPr lang="ru-RU" sz="2400" b="1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800100" lvl="1" indent="-34290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МБОУ СОШ №1 город Кирсанов, кабинет физики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ru-RU" sz="800" b="1" dirty="0" smtClean="0">
              <a:latin typeface="Constantia" pitchFamily="18" charset="0"/>
            </a:endParaRPr>
          </a:p>
          <a:p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Место изготовления:</a:t>
            </a:r>
          </a:p>
          <a:p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	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домашняя лаборатория</a:t>
            </a:r>
          </a:p>
          <a:p>
            <a:endParaRPr lang="ru-RU" sz="800" b="1" dirty="0">
              <a:latin typeface="Constantia" pitchFamily="18" charset="0"/>
            </a:endParaRPr>
          </a:p>
          <a:p>
            <a:r>
              <a:rPr lang="ru-RU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Этапы </a:t>
            </a: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выполнения задания:</a:t>
            </a:r>
          </a:p>
          <a:p>
            <a:pPr marL="800100" lvl="1" indent="-342900">
              <a:buFontTx/>
              <a:buAutoNum type="arabicPeriod"/>
            </a:pPr>
            <a:r>
              <a:rPr lang="ru-RU" sz="24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Выяснение необходимости прибора для построения розы ветров местности</a:t>
            </a:r>
          </a:p>
          <a:p>
            <a:pPr marL="800100" lvl="1" indent="-342900">
              <a:buFontTx/>
              <a:buAutoNum type="arabicPeriod"/>
            </a:pPr>
            <a:r>
              <a:rPr lang="ru-RU" sz="24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Изучение принципа действия прибора</a:t>
            </a:r>
          </a:p>
          <a:p>
            <a:pPr marL="800100" lvl="1" indent="-342900">
              <a:buFontTx/>
              <a:buAutoNum type="arabicPeriod"/>
            </a:pPr>
            <a:r>
              <a:rPr lang="ru-RU" sz="24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Конструирование ветроуказателя.</a:t>
            </a:r>
          </a:p>
          <a:p>
            <a:pPr marL="800100" lvl="1" indent="-342900">
              <a:buFontTx/>
              <a:buAutoNum type="arabicPeriod"/>
            </a:pPr>
            <a:r>
              <a:rPr lang="ru-RU" sz="24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Испытание прибора.</a:t>
            </a:r>
          </a:p>
          <a:p>
            <a:pPr marL="800100" lvl="1" indent="-342900">
              <a:buFontTx/>
              <a:buAutoNum type="arabicPeriod"/>
            </a:pPr>
            <a:r>
              <a:rPr lang="ru-RU" sz="24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Вывод по работе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8100392" y="188640"/>
            <a:ext cx="864096" cy="864096"/>
            <a:chOff x="6300192" y="476672"/>
            <a:chExt cx="720080" cy="720080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 descr="plama1.gif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 algn="just"/>
            <a:r>
              <a:rPr lang="ru-RU" b="1" dirty="0" smtClean="0">
                <a:latin typeface="Century" pitchFamily="18" charset="0"/>
              </a:rPr>
              <a:t>Роза ветров</a:t>
            </a:r>
            <a:r>
              <a:rPr lang="ru-RU" dirty="0" smtClean="0">
                <a:latin typeface="Century" pitchFamily="18" charset="0"/>
              </a:rPr>
              <a:t> характеризует режим ветра в данном месте по многолетним наблюдениям.</a:t>
            </a:r>
          </a:p>
          <a:p>
            <a:pPr algn="just"/>
            <a:r>
              <a:rPr lang="ru-RU" dirty="0" smtClean="0">
                <a:latin typeface="Century" pitchFamily="18" charset="0"/>
              </a:rPr>
              <a:t>Розу ветров учитывают при строительстве взлётно-посадочных полос аэродромов, автомобильных дорог, планировке населенных мест (целесообразной ориентации зданий и улиц), оценке взаимного расположения </a:t>
            </a:r>
            <a:r>
              <a:rPr lang="ru-RU" dirty="0" err="1" smtClean="0">
                <a:latin typeface="Century" pitchFamily="18" charset="0"/>
              </a:rPr>
              <a:t>жилмассива</a:t>
            </a:r>
            <a:r>
              <a:rPr lang="ru-RU" dirty="0" smtClean="0">
                <a:latin typeface="Century" pitchFamily="18" charset="0"/>
              </a:rPr>
              <a:t> и </a:t>
            </a:r>
            <a:r>
              <a:rPr lang="ru-RU" dirty="0" err="1" smtClean="0">
                <a:latin typeface="Century" pitchFamily="18" charset="0"/>
              </a:rPr>
              <a:t>промзоны</a:t>
            </a:r>
            <a:r>
              <a:rPr lang="ru-RU" dirty="0" smtClean="0">
                <a:latin typeface="Century" pitchFamily="18" charset="0"/>
              </a:rPr>
              <a:t> (с точки зрения направления переноса примесей от </a:t>
            </a:r>
            <a:r>
              <a:rPr lang="ru-RU" dirty="0" err="1" smtClean="0">
                <a:latin typeface="Century" pitchFamily="18" charset="0"/>
              </a:rPr>
              <a:t>промзоны</a:t>
            </a:r>
            <a:r>
              <a:rPr lang="ru-RU" dirty="0" smtClean="0">
                <a:latin typeface="Century" pitchFamily="18" charset="0"/>
              </a:rPr>
              <a:t>) и множества других хозяйственных задач (агрономия, лесное и парковое хозяйство, экология и др.).</a:t>
            </a:r>
          </a:p>
          <a:p>
            <a:pPr algn="r"/>
            <a:r>
              <a:rPr lang="ru-RU" dirty="0" smtClean="0">
                <a:latin typeface="Century" pitchFamily="18" charset="0"/>
              </a:rPr>
              <a:t>С сайта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hlinkClick r:id="rId2"/>
              </a:rPr>
              <a:t>http://ru.wikipedia.org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</a:t>
            </a:r>
          </a:p>
        </p:txBody>
      </p:sp>
      <p:pic>
        <p:nvPicPr>
          <p:cNvPr id="3" name="Рисунок 2" descr="Compass_rose4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092280" y="1772816"/>
            <a:ext cx="1905000" cy="2019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260648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sz="28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1. Выяснение необходимости прибора для построения розы ветров местности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5374957"/>
            <a:ext cx="7272808" cy="646331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Прибор нужен, чтобы, учитывая направление и силу ветра,</a:t>
            </a:r>
            <a:br>
              <a:rPr lang="ru-RU" b="1" dirty="0" smtClean="0"/>
            </a:br>
            <a:r>
              <a:rPr lang="ru-RU" b="1" dirty="0" smtClean="0"/>
              <a:t>сажать растения вокруг школы и дома!!!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8100392" y="188640"/>
            <a:ext cx="864096" cy="864096"/>
            <a:chOff x="6300192" y="476672"/>
            <a:chExt cx="720080" cy="720080"/>
          </a:xfrm>
        </p:grpSpPr>
        <p:sp>
          <p:nvSpPr>
            <p:cNvPr id="7" name="Блок-схема: узел 6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 descr="plama1.gif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2776"/>
            <a:ext cx="85341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/>
            <a:r>
              <a:rPr lang="ru-RU" sz="2400" b="1" u="sng" dirty="0" smtClean="0">
                <a:latin typeface="Constantia" pitchFamily="18" charset="0"/>
              </a:rPr>
              <a:t>Ветроуказатель </a:t>
            </a:r>
            <a:r>
              <a:rPr lang="ru-RU" sz="2400" b="1" dirty="0" smtClean="0">
                <a:latin typeface="Constantia" pitchFamily="18" charset="0"/>
              </a:rPr>
              <a:t>– это прибор для определения направления и скорости ветра.</a:t>
            </a:r>
          </a:p>
          <a:p>
            <a:pPr marL="800100" lvl="1" indent="-342900"/>
            <a:endParaRPr lang="ru-RU" sz="2400" b="1" dirty="0" smtClean="0">
              <a:latin typeface="Constantia" pitchFamily="18" charset="0"/>
            </a:endParaRPr>
          </a:p>
          <a:p>
            <a:pPr marL="800100" lvl="1" indent="342900"/>
            <a:r>
              <a:rPr lang="ru-RU" sz="2400" dirty="0" smtClean="0">
                <a:latin typeface="Constantia" pitchFamily="18" charset="0"/>
              </a:rPr>
              <a:t>Простейший ветроуказатель состоит из яркой плотной ленты, прикреплённой к шкале с отмеченными углами.</a:t>
            </a:r>
          </a:p>
          <a:p>
            <a:pPr marL="800100" lvl="1" indent="342900"/>
            <a:r>
              <a:rPr lang="ru-RU" sz="2400" dirty="0" smtClean="0">
                <a:latin typeface="Constantia" pitchFamily="18" charset="0"/>
              </a:rPr>
              <a:t>По углу отклонения ленты мы будем судить о скорости ветра.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33265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28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2. Изучение принципа действия прибора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5496" y="44624"/>
            <a:ext cx="864096" cy="864096"/>
            <a:chOff x="6300192" y="476672"/>
            <a:chExt cx="720080" cy="720080"/>
          </a:xfrm>
        </p:grpSpPr>
        <p:sp>
          <p:nvSpPr>
            <p:cNvPr id="5" name="Блок-схема: узел 4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 descr="plama1.gif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2576" y="447055"/>
            <a:ext cx="71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ctr"/>
            <a:r>
              <a:rPr lang="ru-RU" sz="28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3. Конструирование ветроуказателя.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1142984"/>
            <a:ext cx="478634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изготовления прибора возьмём</a:t>
            </a:r>
          </a:p>
          <a:p>
            <a:endParaRPr lang="ru-RU" sz="2400" b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2000" spc="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стержень</a:t>
            </a:r>
          </a:p>
          <a:p>
            <a:pPr>
              <a:buFont typeface="Wingdings" pitchFamily="2" charset="2"/>
              <a:buChar char="ü"/>
            </a:pPr>
            <a:r>
              <a:rPr lang="ru-RU" sz="2000" spc="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прочную яркую ленту</a:t>
            </a:r>
          </a:p>
          <a:p>
            <a:pPr>
              <a:buFont typeface="Wingdings" pitchFamily="2" charset="2"/>
              <a:buChar char="ü"/>
            </a:pPr>
            <a:r>
              <a:rPr lang="ru-RU" sz="2000" spc="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кусок картона</a:t>
            </a:r>
          </a:p>
          <a:p>
            <a:pPr>
              <a:buFont typeface="Wingdings" pitchFamily="2" charset="2"/>
              <a:buChar char="ü"/>
            </a:pPr>
            <a:r>
              <a:rPr lang="ru-RU" sz="2000" spc="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spc="2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изоленту</a:t>
            </a:r>
            <a:endParaRPr lang="ru-RU" sz="2000" spc="2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2000" spc="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транспортир</a:t>
            </a:r>
          </a:p>
          <a:p>
            <a:pPr>
              <a:buFont typeface="Wingdings" pitchFamily="2" charset="2"/>
              <a:buChar char="ü"/>
            </a:pPr>
            <a:r>
              <a:rPr lang="ru-RU" sz="2000" spc="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скотч</a:t>
            </a:r>
          </a:p>
          <a:p>
            <a:pPr>
              <a:buFont typeface="Wingdings" pitchFamily="2" charset="2"/>
              <a:buChar char="ü"/>
            </a:pPr>
            <a:r>
              <a:rPr lang="ru-RU" sz="2000" spc="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проволоку</a:t>
            </a:r>
          </a:p>
          <a:p>
            <a:pPr>
              <a:buFont typeface="Wingdings" pitchFamily="2" charset="2"/>
              <a:buChar char="ü"/>
            </a:pPr>
            <a:r>
              <a:rPr lang="ru-RU" sz="2000" spc="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ножницы</a:t>
            </a:r>
          </a:p>
          <a:p>
            <a:pPr>
              <a:buFont typeface="Wingdings" pitchFamily="2" charset="2"/>
              <a:buChar char="ü"/>
            </a:pPr>
            <a:r>
              <a:rPr lang="ru-RU" sz="2000" spc="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пассатижи</a:t>
            </a:r>
            <a:endParaRPr lang="ru-RU" spc="2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5496" y="44624"/>
            <a:ext cx="864096" cy="864096"/>
            <a:chOff x="6300192" y="476672"/>
            <a:chExt cx="720080" cy="720080"/>
          </a:xfrm>
        </p:grpSpPr>
        <p:sp>
          <p:nvSpPr>
            <p:cNvPr id="8" name="Блок-схема: узел 7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 descr="plama1.gif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  <p:pic>
        <p:nvPicPr>
          <p:cNvPr id="11" name="Рисунок 10" descr="DSC_018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779912" y="2708920"/>
            <a:ext cx="4788024" cy="319201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2" name="Овальная выноска 11"/>
          <p:cNvSpPr/>
          <p:nvPr/>
        </p:nvSpPr>
        <p:spPr>
          <a:xfrm>
            <a:off x="5508104" y="1340768"/>
            <a:ext cx="2520280" cy="1008112"/>
          </a:xfrm>
          <a:prstGeom prst="wedgeEllipseCallout">
            <a:avLst>
              <a:gd name="adj1" fmla="val -34065"/>
              <a:gd name="adj2" fmla="val 91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же ещё?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DSC_019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652120" y="2780928"/>
            <a:ext cx="2736304" cy="1824203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2" name="TextBox 1"/>
          <p:cNvSpPr txBox="1"/>
          <p:nvPr/>
        </p:nvSpPr>
        <p:spPr>
          <a:xfrm>
            <a:off x="323528" y="404664"/>
            <a:ext cx="3105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680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 куске картона с помощью транспортира разметила углы отклонения ленты от 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90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оклеила картон скотчем, чтобы он не промок.</a:t>
            </a:r>
          </a:p>
          <a:p>
            <a:pPr indent="-4680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-4680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 проволоке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изолентой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прикрепила оранжевую тканевую полоску.</a:t>
            </a:r>
          </a:p>
          <a:p>
            <a:pPr indent="-4680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-4680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Вот что получилось</a:t>
            </a:r>
          </a:p>
        </p:txBody>
      </p:sp>
      <p:pic>
        <p:nvPicPr>
          <p:cNvPr id="11" name="Рисунок 10" descr="DSC_019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51920" y="260648"/>
            <a:ext cx="2808312" cy="1872208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" name="Рисунок 9" descr="20140116_160849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516216" y="764704"/>
            <a:ext cx="2448272" cy="1836204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2" name="Рисунок 11" descr="DSC_0194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203848" y="2420888"/>
            <a:ext cx="2483768" cy="165584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6" name="Рисунок 15" descr="20140116_155353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251520" y="4077072"/>
            <a:ext cx="3312368" cy="2484276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7" name="Рисунок 16" descr="DSC_0199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419872" y="4221088"/>
            <a:ext cx="3707904" cy="2471936"/>
          </a:xfrm>
          <a:prstGeom prst="rect">
            <a:avLst/>
          </a:prstGeom>
          <a:effectLst>
            <a:softEdge rad="63500"/>
          </a:effectLst>
        </p:spPr>
      </p:pic>
      <p:grpSp>
        <p:nvGrpSpPr>
          <p:cNvPr id="9" name="Группа 8"/>
          <p:cNvGrpSpPr/>
          <p:nvPr/>
        </p:nvGrpSpPr>
        <p:grpSpPr>
          <a:xfrm>
            <a:off x="8100392" y="5805264"/>
            <a:ext cx="864096" cy="864096"/>
            <a:chOff x="6300192" y="476672"/>
            <a:chExt cx="720080" cy="720080"/>
          </a:xfrm>
        </p:grpSpPr>
        <p:sp>
          <p:nvSpPr>
            <p:cNvPr id="13" name="Блок-схема: узел 12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plama1.gif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37822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68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Полоску укрепила на картонке-шкале.</a:t>
            </a:r>
          </a:p>
          <a:p>
            <a:pPr indent="-4680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4680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4680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4680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4680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4680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468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Картонку-шкалу закрепила на стержне, а стержень на улице.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5877272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Ветроуказатель готов! </a:t>
            </a:r>
            <a:br>
              <a:rPr lang="ru-RU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Можно проводить наблюдения!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Рисунок 6" descr="DSC_020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220072" y="1268760"/>
            <a:ext cx="3744416" cy="2496277"/>
          </a:xfrm>
          <a:prstGeom prst="rect">
            <a:avLst/>
          </a:prstGeom>
          <a:effectLst>
            <a:softEdge rad="63500"/>
          </a:effectLst>
        </p:spPr>
      </p:pic>
      <p:grpSp>
        <p:nvGrpSpPr>
          <p:cNvPr id="8" name="Группа 7"/>
          <p:cNvGrpSpPr/>
          <p:nvPr/>
        </p:nvGrpSpPr>
        <p:grpSpPr>
          <a:xfrm>
            <a:off x="8100392" y="116632"/>
            <a:ext cx="864096" cy="864096"/>
            <a:chOff x="6300192" y="476672"/>
            <a:chExt cx="720080" cy="720080"/>
          </a:xfrm>
        </p:grpSpPr>
        <p:sp>
          <p:nvSpPr>
            <p:cNvPr id="9" name="Блок-схема: узел 8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 descr="plama1.gif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  <p:pic>
        <p:nvPicPr>
          <p:cNvPr id="6" name="Рисунок 5" descr="DSC_020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347864" y="404664"/>
            <a:ext cx="2484276" cy="1656184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1" name="Рисунок 10" descr="20140124_171941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995936" y="3356992"/>
            <a:ext cx="2085696" cy="2780928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ctr"/>
            <a:r>
              <a:rPr lang="ru-RU" sz="28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5. Испытание прибора.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7886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Испытания проводили на улице.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Оранжевую полоску было хорошо видно.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Угол отклонения почти не изменялся, так как полоска не слишком лёгкая и порывы ветра её «не дёргали».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5496" y="44624"/>
            <a:ext cx="864096" cy="864096"/>
            <a:chOff x="6300192" y="476672"/>
            <a:chExt cx="720080" cy="720080"/>
          </a:xfrm>
        </p:grpSpPr>
        <p:sp>
          <p:nvSpPr>
            <p:cNvPr id="5" name="Блок-схема: узел 4"/>
            <p:cNvSpPr/>
            <p:nvPr/>
          </p:nvSpPr>
          <p:spPr>
            <a:xfrm>
              <a:off x="6300192" y="476672"/>
              <a:ext cx="720080" cy="720080"/>
            </a:xfrm>
            <a:prstGeom prst="flowChartConnector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  <a:gs pos="68000">
                  <a:srgbClr val="FFFF00"/>
                </a:gs>
              </a:gsLst>
              <a:path path="circle">
                <a:fillToRect l="50000" t="50000" r="50000" b="50000"/>
              </a:path>
              <a:tileRect/>
            </a:gradFill>
            <a:ln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 descr="plama1.gif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 rot="287162">
              <a:off x="6372200" y="476672"/>
              <a:ext cx="578899" cy="693440"/>
            </a:xfrm>
            <a:prstGeom prst="rect">
              <a:avLst/>
            </a:prstGeom>
          </p:spPr>
        </p:pic>
      </p:grpSp>
      <p:pic>
        <p:nvPicPr>
          <p:cNvPr id="7" name="Рисунок 6" descr="20140124_17202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619672" y="2564904"/>
            <a:ext cx="5040560" cy="378042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</Template>
  <TotalTime>443</TotalTime>
  <Words>303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54</cp:revision>
  <dcterms:modified xsi:type="dcterms:W3CDTF">2014-01-24T19:39:30Z</dcterms:modified>
</cp:coreProperties>
</file>