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1" r:id="rId1"/>
  </p:sldMasterIdLst>
  <p:sldIdLst>
    <p:sldId id="257" r:id="rId2"/>
    <p:sldId id="258" r:id="rId3"/>
    <p:sldId id="259" r:id="rId4"/>
    <p:sldId id="260" r:id="rId5"/>
    <p:sldId id="262" r:id="rId6"/>
    <p:sldId id="263" r:id="rId7"/>
    <p:sldId id="264" r:id="rId8"/>
    <p:sldId id="265"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7C80"/>
    <a:srgbClr val="99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2769" autoAdjust="0"/>
  </p:normalViewPr>
  <p:slideViewPr>
    <p:cSldViewPr>
      <p:cViewPr varScale="1">
        <p:scale>
          <a:sx n="102" d="100"/>
          <a:sy n="102" d="100"/>
        </p:scale>
        <p:origin x="-2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screen"/>
          <a:srcRect/>
          <a:stretch>
            <a:fillRect/>
          </a:stretch>
        </p:blipFill>
        <p:spPr bwMode="auto">
          <a:xfrm>
            <a:off x="0" y="0"/>
            <a:ext cx="9145588" cy="6859588"/>
          </a:xfrm>
          <a:prstGeom prst="rect">
            <a:avLst/>
          </a:prstGeom>
          <a:noFill/>
          <a:ln w="9525">
            <a:noFill/>
            <a:miter lim="800000"/>
            <a:headEnd/>
            <a:tailEnd/>
          </a:ln>
        </p:spPr>
      </p:pic>
      <p:sp>
        <p:nvSpPr>
          <p:cNvPr id="3074" name="Rectangle 2"/>
          <p:cNvSpPr>
            <a:spLocks noGrp="1" noChangeArrowheads="1"/>
          </p:cNvSpPr>
          <p:nvPr>
            <p:ph type="ctrTitle"/>
          </p:nvPr>
        </p:nvSpPr>
        <p:spPr>
          <a:xfrm>
            <a:off x="533400" y="2130425"/>
            <a:ext cx="7924800" cy="1470025"/>
          </a:xfrm>
        </p:spPr>
        <p:txBody>
          <a:bodyPr/>
          <a:lstStyle>
            <a:lvl1pPr>
              <a:defRPr/>
            </a:lvl1pPr>
          </a:lstStyle>
          <a:p>
            <a:r>
              <a:rPr lang="ru-RU" smtClean="0"/>
              <a:t>Образец заголовка</a:t>
            </a:r>
            <a:endParaRPr lang="ru-RU"/>
          </a:p>
        </p:txBody>
      </p:sp>
      <p:sp>
        <p:nvSpPr>
          <p:cNvPr id="3075" name="Rectangle 3"/>
          <p:cNvSpPr>
            <a:spLocks noGrp="1" noChangeArrowheads="1"/>
          </p:cNvSpPr>
          <p:nvPr>
            <p:ph type="subTitle" idx="1"/>
          </p:nvPr>
        </p:nvSpPr>
        <p:spPr>
          <a:xfrm>
            <a:off x="1371600" y="3886200"/>
            <a:ext cx="7086600" cy="1752600"/>
          </a:xfrm>
        </p:spPr>
        <p:txBody>
          <a:bodyPr/>
          <a:lstStyle>
            <a:lvl1pPr marL="0" indent="0" algn="ctr">
              <a:buFontTx/>
              <a:buNone/>
              <a:defRPr/>
            </a:lvl1pPr>
          </a:lstStyle>
          <a:p>
            <a:r>
              <a:rPr lang="ru-RU" smtClean="0"/>
              <a:t>Образец подзаголовка</a:t>
            </a:r>
            <a:endParaRPr lang="ru-RU"/>
          </a:p>
        </p:txBody>
      </p:sp>
      <p:sp>
        <p:nvSpPr>
          <p:cNvPr id="5" name="Rectangle 4"/>
          <p:cNvSpPr>
            <a:spLocks noGrp="1" noChangeArrowheads="1"/>
          </p:cNvSpPr>
          <p:nvPr>
            <p:ph type="dt" sz="half" idx="10"/>
          </p:nvPr>
        </p:nvSpPr>
        <p:spPr/>
        <p:txBody>
          <a:bodyPr/>
          <a:lstStyle>
            <a:lvl1pPr>
              <a:defRPr smtClean="0"/>
            </a:lvl1pPr>
          </a:lstStyle>
          <a:p>
            <a:fld id="{5B106E36-FD25-4E2D-B0AA-010F637433A0}" type="datetimeFigureOut">
              <a:rPr lang="ru-RU" smtClean="0"/>
              <a:pPr/>
              <a:t>26.01.2014</a:t>
            </a:fld>
            <a:endParaRPr lang="ru-RU"/>
          </a:p>
        </p:txBody>
      </p:sp>
      <p:sp>
        <p:nvSpPr>
          <p:cNvPr id="6" name="Rectangle 5"/>
          <p:cNvSpPr>
            <a:spLocks noGrp="1" noChangeArrowheads="1"/>
          </p:cNvSpPr>
          <p:nvPr>
            <p:ph type="ftr" sz="quarter" idx="11"/>
          </p:nvPr>
        </p:nvSpPr>
        <p:spPr/>
        <p:txBody>
          <a:bodyPr/>
          <a:lstStyle>
            <a:lvl1pPr>
              <a:defRPr smtClean="0"/>
            </a:lvl1pPr>
          </a:lstStyle>
          <a:p>
            <a:endParaRPr lang="ru-RU"/>
          </a:p>
        </p:txBody>
      </p:sp>
      <p:sp>
        <p:nvSpPr>
          <p:cNvPr id="7" name="Rectangle 6"/>
          <p:cNvSpPr>
            <a:spLocks noGrp="1" noChangeArrowheads="1"/>
          </p:cNvSpPr>
          <p:nvPr>
            <p:ph type="sldNum" sz="quarter" idx="12"/>
          </p:nvPr>
        </p:nvSpPr>
        <p:spPr/>
        <p:txBody>
          <a:bodyPr/>
          <a:lstStyle>
            <a:lvl1pPr>
              <a:defRPr smtClean="0"/>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EFED3CB9-049B-4F4F-82D1-8A95299C975C}"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EFED3CB9-049B-4F4F-82D1-8A95299C975C}" type="slidenum">
              <a:rPr lang="ru-RU" smtClean="0">
                <a:solidFill>
                  <a:prstClr val="black">
                    <a:tint val="75000"/>
                  </a:prstClr>
                </a:solidFill>
              </a:rPr>
              <a:pPr/>
              <a:t>‹#›</a:t>
            </a:fld>
            <a:endParaRPr lang="ru-RU">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8" name="Rectangle 5"/>
          <p:cNvSpPr>
            <a:spLocks noGrp="1" noChangeArrowheads="1"/>
          </p:cNvSpPr>
          <p:nvPr>
            <p:ph type="ftr" sz="quarter" idx="11"/>
          </p:nvPr>
        </p:nvSpPr>
        <p:spPr>
          <a:ln/>
        </p:spPr>
        <p:txBody>
          <a:bodyPr/>
          <a:lstStyle>
            <a:lvl1pPr>
              <a:defRPr/>
            </a:lvl1pPr>
          </a:lstStyle>
          <a:p>
            <a:endParaRPr lang="ru-RU"/>
          </a:p>
        </p:txBody>
      </p:sp>
      <p:sp>
        <p:nvSpPr>
          <p:cNvPr id="9"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4" name="Rectangle 5"/>
          <p:cNvSpPr>
            <a:spLocks noGrp="1" noChangeArrowheads="1"/>
          </p:cNvSpPr>
          <p:nvPr>
            <p:ph type="ftr" sz="quarter" idx="11"/>
          </p:nvPr>
        </p:nvSpPr>
        <p:spPr>
          <a:ln/>
        </p:spPr>
        <p:txBody>
          <a:bodyPr/>
          <a:lstStyle>
            <a:lvl1pPr>
              <a:defRPr/>
            </a:lvl1pPr>
          </a:lstStyle>
          <a:p>
            <a:endParaRPr lang="ru-RU"/>
          </a:p>
        </p:txBody>
      </p:sp>
      <p:sp>
        <p:nvSpPr>
          <p:cNvPr id="5"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3" name="Rectangle 5"/>
          <p:cNvSpPr>
            <a:spLocks noGrp="1" noChangeArrowheads="1"/>
          </p:cNvSpPr>
          <p:nvPr>
            <p:ph type="ftr" sz="quarter" idx="11"/>
          </p:nvPr>
        </p:nvSpPr>
        <p:spPr>
          <a:ln/>
        </p:spPr>
        <p:txBody>
          <a:bodyPr/>
          <a:lstStyle>
            <a:lvl1pPr>
              <a:defRPr/>
            </a:lvl1pPr>
          </a:lstStyle>
          <a:p>
            <a:endParaRPr lang="ru-RU"/>
          </a:p>
        </p:txBody>
      </p:sp>
      <p:sp>
        <p:nvSpPr>
          <p:cNvPr id="4"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5B106E36-FD25-4E2D-B0AA-010F637433A0}" type="datetimeFigureOut">
              <a:rPr lang="ru-RU" smtClean="0"/>
              <a:pPr/>
              <a:t>26.01.2014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cstate="screen"/>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fld id="{5B106E36-FD25-4E2D-B0AA-010F637433A0}" type="datetimeFigureOut">
              <a:rPr lang="ru-RU" smtClean="0"/>
              <a:pPr/>
              <a:t>26.01.2014</a:t>
            </a:fld>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p:transition spd="med">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Century Gothic" pitchFamily="34" charset="0"/>
        </a:defRPr>
      </a:lvl2pPr>
      <a:lvl3pPr algn="ctr" rtl="0" eaLnBrk="1" fontAlgn="base" hangingPunct="1">
        <a:spcBef>
          <a:spcPct val="0"/>
        </a:spcBef>
        <a:spcAft>
          <a:spcPct val="0"/>
        </a:spcAft>
        <a:defRPr sz="4400">
          <a:solidFill>
            <a:schemeClr val="tx2"/>
          </a:solidFill>
          <a:latin typeface="Century Gothic" pitchFamily="34" charset="0"/>
        </a:defRPr>
      </a:lvl3pPr>
      <a:lvl4pPr algn="ctr" rtl="0" eaLnBrk="1" fontAlgn="base" hangingPunct="1">
        <a:spcBef>
          <a:spcPct val="0"/>
        </a:spcBef>
        <a:spcAft>
          <a:spcPct val="0"/>
        </a:spcAft>
        <a:defRPr sz="4400">
          <a:solidFill>
            <a:schemeClr val="tx2"/>
          </a:solidFill>
          <a:latin typeface="Century Gothic" pitchFamily="34" charset="0"/>
        </a:defRPr>
      </a:lvl4pPr>
      <a:lvl5pPr algn="ctr" rtl="0" eaLnBrk="1" fontAlgn="base" hangingPunct="1">
        <a:spcBef>
          <a:spcPct val="0"/>
        </a:spcBef>
        <a:spcAft>
          <a:spcPct val="0"/>
        </a:spcAft>
        <a:defRPr sz="4400">
          <a:solidFill>
            <a:schemeClr val="tx2"/>
          </a:solidFill>
          <a:latin typeface="Century Gothic" pitchFamily="34" charset="0"/>
        </a:defRPr>
      </a:lvl5pPr>
      <a:lvl6pPr marL="457200" algn="ctr" rtl="0" eaLnBrk="1" fontAlgn="base" hangingPunct="1">
        <a:spcBef>
          <a:spcPct val="0"/>
        </a:spcBef>
        <a:spcAft>
          <a:spcPct val="0"/>
        </a:spcAft>
        <a:defRPr sz="4400">
          <a:solidFill>
            <a:schemeClr val="tx2"/>
          </a:solidFill>
          <a:latin typeface="Century Gothic" pitchFamily="34" charset="0"/>
        </a:defRPr>
      </a:lvl6pPr>
      <a:lvl7pPr marL="914400" algn="ctr" rtl="0" eaLnBrk="1" fontAlgn="base" hangingPunct="1">
        <a:spcBef>
          <a:spcPct val="0"/>
        </a:spcBef>
        <a:spcAft>
          <a:spcPct val="0"/>
        </a:spcAft>
        <a:defRPr sz="4400">
          <a:solidFill>
            <a:schemeClr val="tx2"/>
          </a:solidFill>
          <a:latin typeface="Century Gothic" pitchFamily="34" charset="0"/>
        </a:defRPr>
      </a:lvl7pPr>
      <a:lvl8pPr marL="1371600" algn="ctr" rtl="0" eaLnBrk="1" fontAlgn="base" hangingPunct="1">
        <a:spcBef>
          <a:spcPct val="0"/>
        </a:spcBef>
        <a:spcAft>
          <a:spcPct val="0"/>
        </a:spcAft>
        <a:defRPr sz="4400">
          <a:solidFill>
            <a:schemeClr val="tx2"/>
          </a:solidFill>
          <a:latin typeface="Century Gothic" pitchFamily="34" charset="0"/>
        </a:defRPr>
      </a:lvl8pPr>
      <a:lvl9pPr marL="1828800" algn="ctr" rtl="0" eaLnBrk="1" fontAlgn="base" hangingPunct="1">
        <a:spcBef>
          <a:spcPct val="0"/>
        </a:spcBef>
        <a:spcAft>
          <a:spcPct val="0"/>
        </a:spcAft>
        <a:defRPr sz="44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gif"/><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7.gif"/><Relationship Id="rId11" Type="http://schemas.openxmlformats.org/officeDocument/2006/relationships/image" Target="../media/image12.jpeg"/><Relationship Id="rId5" Type="http://schemas.openxmlformats.org/officeDocument/2006/relationships/image" Target="../media/image6.gif"/><Relationship Id="rId10" Type="http://schemas.openxmlformats.org/officeDocument/2006/relationships/image" Target="../media/image11.jpeg"/><Relationship Id="rId4" Type="http://schemas.openxmlformats.org/officeDocument/2006/relationships/image" Target="../media/image5.gif"/><Relationship Id="rId9"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hyperlink" Target="mailto:gen15@mail.ru" TargetMode="External"/><Relationship Id="rId2" Type="http://schemas.openxmlformats.org/officeDocument/2006/relationships/hyperlink" Target="http://kirssh1.68edu.ru/" TargetMode="External"/><Relationship Id="rId1" Type="http://schemas.openxmlformats.org/officeDocument/2006/relationships/slideLayout" Target="../slideLayouts/slideLayout7.xml"/><Relationship Id="rId4" Type="http://schemas.openxmlformats.org/officeDocument/2006/relationships/image" Target="../media/image13.gif"/></Relationships>
</file>

<file path=ppt/slides/_rels/slide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3.gif"/><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3.gif"/><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3.gif"/><Relationship Id="rId1" Type="http://schemas.openxmlformats.org/officeDocument/2006/relationships/slideLayout" Target="../slideLayouts/slideLayout7.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13.gif"/><Relationship Id="rId1" Type="http://schemas.openxmlformats.org/officeDocument/2006/relationships/slideLayout" Target="../slideLayouts/slideLayout7.xml"/><Relationship Id="rId4" Type="http://schemas.openxmlformats.org/officeDocument/2006/relationships/image" Target="../media/image26.jpeg"/></Relationships>
</file>

<file path=ppt/slides/_rels/slide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alphaModFix amt="41000"/>
          </a:blip>
          <a:srcRect/>
          <a:stretch>
            <a:fillRect/>
          </a:stretch>
        </a:blipFill>
        <a:effectLst/>
      </p:bgPr>
    </p:bg>
    <p:spTree>
      <p:nvGrpSpPr>
        <p:cNvPr id="1" name=""/>
        <p:cNvGrpSpPr/>
        <p:nvPr/>
      </p:nvGrpSpPr>
      <p:grpSpPr>
        <a:xfrm>
          <a:off x="0" y="0"/>
          <a:ext cx="0" cy="0"/>
          <a:chOff x="0" y="0"/>
          <a:chExt cx="0" cy="0"/>
        </a:xfrm>
      </p:grpSpPr>
      <p:pic>
        <p:nvPicPr>
          <p:cNvPr id="25" name="Рисунок 24" descr="1234680858_15_water.jpg"/>
          <p:cNvPicPr>
            <a:picLocks noChangeAspect="1"/>
          </p:cNvPicPr>
          <p:nvPr/>
        </p:nvPicPr>
        <p:blipFill>
          <a:blip r:embed="rId3" cstate="screen"/>
          <a:stretch>
            <a:fillRect/>
          </a:stretch>
        </p:blipFill>
        <p:spPr>
          <a:xfrm rot="10608031">
            <a:off x="467544" y="188641"/>
            <a:ext cx="8064896" cy="1872208"/>
          </a:xfrm>
          <a:prstGeom prst="ellipse">
            <a:avLst/>
          </a:prstGeom>
        </p:spPr>
      </p:pic>
      <p:sp>
        <p:nvSpPr>
          <p:cNvPr id="3" name="TextBox 2"/>
          <p:cNvSpPr txBox="1"/>
          <p:nvPr/>
        </p:nvSpPr>
        <p:spPr>
          <a:xfrm>
            <a:off x="755576" y="5157192"/>
            <a:ext cx="3456384" cy="923330"/>
          </a:xfrm>
          <a:prstGeom prst="rect">
            <a:avLst/>
          </a:prstGeom>
          <a:noFill/>
        </p:spPr>
        <p:txBody>
          <a:bodyPr wrap="square" rtlCol="0">
            <a:spAutoFit/>
          </a:bodyPr>
          <a:lstStyle/>
          <a:p>
            <a:r>
              <a:rPr lang="ru-RU" b="1" dirty="0" smtClean="0">
                <a:solidFill>
                  <a:schemeClr val="accent4">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Руководитель группы,</a:t>
            </a:r>
          </a:p>
          <a:p>
            <a:r>
              <a:rPr lang="ru-RU" b="1" dirty="0" smtClean="0">
                <a:solidFill>
                  <a:schemeClr val="accent4">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учитель физики:</a:t>
            </a:r>
            <a:br>
              <a:rPr lang="ru-RU" b="1" dirty="0" smtClean="0">
                <a:solidFill>
                  <a:schemeClr val="accent4">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b="1" dirty="0" smtClean="0">
                <a:solidFill>
                  <a:schemeClr val="accent4">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Глушков Евгений Николаевич</a:t>
            </a:r>
          </a:p>
        </p:txBody>
      </p:sp>
      <p:sp>
        <p:nvSpPr>
          <p:cNvPr id="4" name="Прямоугольник 3"/>
          <p:cNvSpPr/>
          <p:nvPr/>
        </p:nvSpPr>
        <p:spPr>
          <a:xfrm>
            <a:off x="1475656" y="764704"/>
            <a:ext cx="5761898" cy="923330"/>
          </a:xfrm>
          <a:prstGeom prst="rect">
            <a:avLst/>
          </a:prstGeom>
          <a:noFill/>
          <a:effectLst>
            <a:outerShdw blurRad="50800" dist="38100" dir="2700000" algn="tl" rotWithShape="0">
              <a:prstClr val="black">
                <a:alpha val="40000"/>
              </a:prstClr>
            </a:outerShdw>
          </a:effectLst>
        </p:spPr>
        <p:txBody>
          <a:bodyPr wrap="none" lIns="91440" tIns="45720" rIns="91440" bIns="45720">
            <a:prstTxWarp prst="textCascade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5400" b="1" cap="none" spc="50" dirty="0" smtClean="0">
                <a:ln w="11430">
                  <a:noFill/>
                </a:ln>
                <a:gradFill flip="none" rotWithShape="1">
                  <a:gsLst>
                    <a:gs pos="31000">
                      <a:srgbClr val="03D4A8"/>
                    </a:gs>
                    <a:gs pos="41000">
                      <a:srgbClr val="21D6E0"/>
                    </a:gs>
                    <a:gs pos="41000">
                      <a:srgbClr val="21D6E0"/>
                    </a:gs>
                    <a:gs pos="75000">
                      <a:srgbClr val="0087E6"/>
                    </a:gs>
                    <a:gs pos="100000">
                      <a:srgbClr val="005CBF"/>
                    </a:gs>
                  </a:gsLst>
                  <a:lin ang="13500000" scaled="1"/>
                  <a:tileRect/>
                </a:gradFill>
                <a:effectLst>
                  <a:outerShdw blurRad="76200" dist="50800" dir="5400000" algn="tl" rotWithShape="0">
                    <a:srgbClr val="000000">
                      <a:alpha val="65000"/>
                    </a:srgbClr>
                  </a:outerShdw>
                </a:effectLst>
              </a:rPr>
              <a:t>Психрометр</a:t>
            </a:r>
            <a:endParaRPr lang="ru-RU" sz="5400" b="1" cap="none" spc="50" dirty="0">
              <a:ln w="11430">
                <a:noFill/>
              </a:ln>
              <a:gradFill flip="none" rotWithShape="1">
                <a:gsLst>
                  <a:gs pos="31000">
                    <a:srgbClr val="03D4A8"/>
                  </a:gs>
                  <a:gs pos="41000">
                    <a:srgbClr val="21D6E0"/>
                  </a:gs>
                  <a:gs pos="41000">
                    <a:srgbClr val="21D6E0"/>
                  </a:gs>
                  <a:gs pos="75000">
                    <a:srgbClr val="0087E6"/>
                  </a:gs>
                  <a:gs pos="100000">
                    <a:srgbClr val="005CBF"/>
                  </a:gs>
                </a:gsLst>
                <a:lin ang="13500000" scaled="1"/>
                <a:tileRect/>
              </a:gradFill>
              <a:effectLst>
                <a:outerShdw blurRad="76200" dist="50800" dir="5400000" algn="tl" rotWithShape="0">
                  <a:srgbClr val="000000">
                    <a:alpha val="65000"/>
                  </a:srgbClr>
                </a:outerShdw>
              </a:effectLst>
            </a:endParaRPr>
          </a:p>
        </p:txBody>
      </p:sp>
      <p:pic>
        <p:nvPicPr>
          <p:cNvPr id="8" name="Рисунок 7" descr="compass-rose.gif"/>
          <p:cNvPicPr>
            <a:picLocks noChangeAspect="1"/>
          </p:cNvPicPr>
          <p:nvPr/>
        </p:nvPicPr>
        <p:blipFill>
          <a:blip r:embed="rId4" cstate="screen"/>
          <a:stretch>
            <a:fillRect/>
          </a:stretch>
        </p:blipFill>
        <p:spPr>
          <a:xfrm>
            <a:off x="4067944" y="2060848"/>
            <a:ext cx="3027412" cy="4284074"/>
          </a:xfrm>
          <a:prstGeom prst="rect">
            <a:avLst/>
          </a:prstGeom>
        </p:spPr>
      </p:pic>
      <p:pic>
        <p:nvPicPr>
          <p:cNvPr id="9" name="Рисунок 8" descr="огонь1.gif"/>
          <p:cNvPicPr>
            <a:picLocks noChangeAspect="1"/>
          </p:cNvPicPr>
          <p:nvPr/>
        </p:nvPicPr>
        <p:blipFill>
          <a:blip r:embed="rId5" cstate="screen"/>
          <a:stretch>
            <a:fillRect/>
          </a:stretch>
        </p:blipFill>
        <p:spPr>
          <a:xfrm>
            <a:off x="4283968" y="4653136"/>
            <a:ext cx="2581275" cy="2105025"/>
          </a:xfrm>
          <a:prstGeom prst="rect">
            <a:avLst/>
          </a:prstGeom>
        </p:spPr>
      </p:pic>
      <p:pic>
        <p:nvPicPr>
          <p:cNvPr id="13" name="Рисунок 12" descr="мы-команда.gif"/>
          <p:cNvPicPr>
            <a:picLocks noChangeAspect="1"/>
          </p:cNvPicPr>
          <p:nvPr/>
        </p:nvPicPr>
        <p:blipFill>
          <a:blip r:embed="rId6" cstate="screen"/>
          <a:stretch>
            <a:fillRect/>
          </a:stretch>
        </p:blipFill>
        <p:spPr>
          <a:xfrm>
            <a:off x="6732240" y="3212976"/>
            <a:ext cx="1371600" cy="2910830"/>
          </a:xfrm>
          <a:prstGeom prst="rect">
            <a:avLst/>
          </a:prstGeom>
        </p:spPr>
      </p:pic>
      <p:pic>
        <p:nvPicPr>
          <p:cNvPr id="14" name="Рисунок 13" descr="11102013012 - копия.jpg"/>
          <p:cNvPicPr>
            <a:picLocks noChangeAspect="1"/>
          </p:cNvPicPr>
          <p:nvPr/>
        </p:nvPicPr>
        <p:blipFill>
          <a:blip r:embed="rId7" cstate="screen"/>
          <a:stretch>
            <a:fillRect/>
          </a:stretch>
        </p:blipFill>
        <p:spPr>
          <a:xfrm>
            <a:off x="5796136" y="2924944"/>
            <a:ext cx="606552" cy="719328"/>
          </a:xfrm>
          <a:prstGeom prst="ellipse">
            <a:avLst/>
          </a:prstGeom>
          <a:effectLst>
            <a:softEdge rad="63500"/>
          </a:effectLst>
        </p:spPr>
      </p:pic>
      <p:pic>
        <p:nvPicPr>
          <p:cNvPr id="15" name="Рисунок 14" descr="DSC_0199.JPG"/>
          <p:cNvPicPr>
            <a:picLocks noChangeAspect="1"/>
          </p:cNvPicPr>
          <p:nvPr/>
        </p:nvPicPr>
        <p:blipFill>
          <a:blip r:embed="rId8" cstate="screen"/>
          <a:stretch>
            <a:fillRect/>
          </a:stretch>
        </p:blipFill>
        <p:spPr>
          <a:xfrm>
            <a:off x="4458654" y="2996952"/>
            <a:ext cx="630293" cy="534944"/>
          </a:xfrm>
          <a:prstGeom prst="ellipse">
            <a:avLst/>
          </a:prstGeom>
          <a:effectLst>
            <a:softEdge rad="63500"/>
          </a:effectLst>
        </p:spPr>
      </p:pic>
      <p:pic>
        <p:nvPicPr>
          <p:cNvPr id="16" name="Рисунок 15" descr="IMG_0007 - копия.jpg"/>
          <p:cNvPicPr>
            <a:picLocks noChangeAspect="1"/>
          </p:cNvPicPr>
          <p:nvPr/>
        </p:nvPicPr>
        <p:blipFill>
          <a:blip r:embed="rId9" cstate="screen"/>
          <a:stretch>
            <a:fillRect/>
          </a:stretch>
        </p:blipFill>
        <p:spPr>
          <a:xfrm>
            <a:off x="4906985" y="1544349"/>
            <a:ext cx="1177184" cy="1380595"/>
          </a:xfrm>
          <a:prstGeom prst="ellipse">
            <a:avLst/>
          </a:prstGeom>
          <a:effectLst>
            <a:softEdge rad="63500"/>
          </a:effectLst>
        </p:spPr>
      </p:pic>
      <p:pic>
        <p:nvPicPr>
          <p:cNvPr id="17" name="Рисунок 16" descr="S6303053 - копия.JPG"/>
          <p:cNvPicPr>
            <a:picLocks noChangeAspect="1"/>
          </p:cNvPicPr>
          <p:nvPr/>
        </p:nvPicPr>
        <p:blipFill>
          <a:blip r:embed="rId10" cstate="screen"/>
          <a:stretch>
            <a:fillRect/>
          </a:stretch>
        </p:blipFill>
        <p:spPr>
          <a:xfrm>
            <a:off x="5796136" y="4149080"/>
            <a:ext cx="589047" cy="718607"/>
          </a:xfrm>
          <a:prstGeom prst="ellipse">
            <a:avLst/>
          </a:prstGeom>
          <a:effectLst>
            <a:softEdge rad="63500"/>
          </a:effectLst>
        </p:spPr>
      </p:pic>
      <p:pic>
        <p:nvPicPr>
          <p:cNvPr id="18" name="Рисунок 17" descr="акт_зал7m - копия.jpg"/>
          <p:cNvPicPr>
            <a:picLocks noChangeAspect="1"/>
          </p:cNvPicPr>
          <p:nvPr/>
        </p:nvPicPr>
        <p:blipFill>
          <a:blip r:embed="rId11" cstate="screen"/>
          <a:stretch>
            <a:fillRect/>
          </a:stretch>
        </p:blipFill>
        <p:spPr>
          <a:xfrm>
            <a:off x="3635896" y="4581128"/>
            <a:ext cx="751334" cy="959150"/>
          </a:xfrm>
          <a:prstGeom prst="ellipse">
            <a:avLst/>
          </a:prstGeom>
          <a:effectLst>
            <a:softEdge rad="63500"/>
          </a:effectLst>
        </p:spPr>
      </p:pic>
      <p:grpSp>
        <p:nvGrpSpPr>
          <p:cNvPr id="19" name="Группа 18"/>
          <p:cNvGrpSpPr/>
          <p:nvPr/>
        </p:nvGrpSpPr>
        <p:grpSpPr>
          <a:xfrm>
            <a:off x="107504" y="116632"/>
            <a:ext cx="864096" cy="864096"/>
            <a:chOff x="6300192" y="476672"/>
            <a:chExt cx="720080" cy="720080"/>
          </a:xfrm>
        </p:grpSpPr>
        <p:sp>
          <p:nvSpPr>
            <p:cNvPr id="20" name="Блок-схема: узел 19"/>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1" name="Рисунок 20" descr="plama1.gif"/>
            <p:cNvPicPr>
              <a:picLocks noChangeAspect="1"/>
            </p:cNvPicPr>
            <p:nvPr/>
          </p:nvPicPr>
          <p:blipFill>
            <a:blip r:embed="rId12" cstate="screen"/>
            <a:stretch>
              <a:fillRect/>
            </a:stretch>
          </p:blipFill>
          <p:spPr>
            <a:xfrm rot="287162">
              <a:off x="6372200" y="476672"/>
              <a:ext cx="578899" cy="693440"/>
            </a:xfrm>
            <a:prstGeom prst="rect">
              <a:avLst/>
            </a:prstGeom>
          </p:spPr>
        </p:pic>
      </p:grpSp>
      <p:sp>
        <p:nvSpPr>
          <p:cNvPr id="22" name="TextBox 21"/>
          <p:cNvSpPr txBox="1"/>
          <p:nvPr/>
        </p:nvSpPr>
        <p:spPr>
          <a:xfrm>
            <a:off x="2627784" y="2134597"/>
            <a:ext cx="2232248" cy="646331"/>
          </a:xfrm>
          <a:prstGeom prst="rect">
            <a:avLst/>
          </a:prstGeom>
          <a:noFill/>
        </p:spPr>
        <p:txBody>
          <a:bodyPr wrap="square" rtlCol="0">
            <a:spAutoFit/>
          </a:bodyPr>
          <a:lstStyle/>
          <a:p>
            <a:r>
              <a:rPr lang="ru-RU" sz="3600" b="1" dirty="0" smtClean="0">
                <a:latin typeface="Monotype Corsiva" pitchFamily="66" charset="0"/>
              </a:rPr>
              <a:t>Выполнила</a:t>
            </a:r>
            <a:endParaRPr lang="ru-RU" sz="3600" b="1" dirty="0">
              <a:latin typeface="Monotype Corsiva" pitchFamily="66" charset="0"/>
            </a:endParaRPr>
          </a:p>
        </p:txBody>
      </p:sp>
      <p:sp>
        <p:nvSpPr>
          <p:cNvPr id="23" name="TextBox 22"/>
          <p:cNvSpPr txBox="1"/>
          <p:nvPr/>
        </p:nvSpPr>
        <p:spPr>
          <a:xfrm>
            <a:off x="6156176" y="1652607"/>
            <a:ext cx="2808312" cy="1200329"/>
          </a:xfrm>
          <a:prstGeom prst="rect">
            <a:avLst/>
          </a:prstGeom>
          <a:noFill/>
        </p:spPr>
        <p:txBody>
          <a:bodyPr wrap="square" rtlCol="0">
            <a:spAutoFit/>
          </a:bodyPr>
          <a:lstStyle/>
          <a:p>
            <a:r>
              <a:rPr lang="ru-RU" sz="3600" b="1" dirty="0" smtClean="0">
                <a:latin typeface="Monotype Corsiva" pitchFamily="66" charset="0"/>
              </a:rPr>
              <a:t>Зорина </a:t>
            </a:r>
          </a:p>
          <a:p>
            <a:r>
              <a:rPr lang="ru-RU" sz="3600" b="1" dirty="0" smtClean="0">
                <a:latin typeface="Monotype Corsiva" pitchFamily="66" charset="0"/>
              </a:rPr>
              <a:t>Мария</a:t>
            </a:r>
            <a:endParaRPr lang="ru-RU" sz="3600" b="1" dirty="0">
              <a:latin typeface="Monotype Corsiva" pitchFamily="66" charset="0"/>
            </a:endParaRPr>
          </a:p>
        </p:txBody>
      </p:sp>
      <p:sp>
        <p:nvSpPr>
          <p:cNvPr id="24" name="TextBox 23"/>
          <p:cNvSpPr txBox="1"/>
          <p:nvPr/>
        </p:nvSpPr>
        <p:spPr>
          <a:xfrm>
            <a:off x="7236296" y="6372036"/>
            <a:ext cx="1728192" cy="369332"/>
          </a:xfrm>
          <a:prstGeom prst="rect">
            <a:avLst/>
          </a:prstGeom>
          <a:noFill/>
        </p:spPr>
        <p:txBody>
          <a:bodyPr wrap="square" rtlCol="0">
            <a:spAutoFit/>
          </a:bodyPr>
          <a:lstStyle/>
          <a:p>
            <a:r>
              <a:rPr lang="ru-RU" dirty="0" smtClean="0"/>
              <a:t>г. Кирсанов</a:t>
            </a:r>
            <a:endParaRPr lang="ru-RU"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91680" y="548680"/>
            <a:ext cx="6048672" cy="93610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prst="artDeco"/>
              <a:contourClr>
                <a:schemeClr val="accent2">
                  <a:shade val="75000"/>
                </a:schemeClr>
              </a:contourClr>
            </a:sp3d>
          </a:bodyPr>
          <a:lstStyle/>
          <a:p>
            <a:pPr algn="ctr"/>
            <a:r>
              <a:rPr lang="uk-UA" sz="5400" b="1" cap="none" spc="0" dirty="0" smtClean="0">
                <a:ln w="11430"/>
                <a:gradFill>
                  <a:gsLst>
                    <a:gs pos="0">
                      <a:schemeClr val="accent1">
                        <a:lumMod val="75000"/>
                        <a:alpha val="85000"/>
                      </a:schemeClr>
                    </a:gs>
                    <a:gs pos="25000">
                      <a:srgbClr val="21D6E0"/>
                    </a:gs>
                    <a:gs pos="75000">
                      <a:srgbClr val="0087E6"/>
                    </a:gs>
                    <a:gs pos="100000">
                      <a:srgbClr val="005CBF"/>
                    </a:gs>
                  </a:gsLst>
                  <a:lin ang="5400000" scaled="0"/>
                </a:gradFill>
                <a:effectLst>
                  <a:outerShdw blurRad="50800" dist="39000" dir="5460000" algn="tl">
                    <a:srgbClr val="000000">
                      <a:alpha val="38000"/>
                    </a:srgbClr>
                  </a:outerShdw>
                </a:effectLst>
              </a:rPr>
              <a:t>Наши контакты</a:t>
            </a:r>
            <a:endParaRPr lang="ru-RU" sz="5400" b="1" cap="none" spc="0" dirty="0">
              <a:ln w="11430"/>
              <a:gradFill>
                <a:gsLst>
                  <a:gs pos="0">
                    <a:schemeClr val="accent1">
                      <a:lumMod val="75000"/>
                      <a:alpha val="85000"/>
                    </a:schemeClr>
                  </a:gs>
                  <a:gs pos="25000">
                    <a:srgbClr val="21D6E0"/>
                  </a:gs>
                  <a:gs pos="75000">
                    <a:srgbClr val="0087E6"/>
                  </a:gs>
                  <a:gs pos="100000">
                    <a:srgbClr val="005CBF"/>
                  </a:gs>
                </a:gsLst>
                <a:lin ang="5400000" scaled="0"/>
              </a:gradFill>
              <a:effectLst>
                <a:outerShdw blurRad="50800" dist="39000" dir="5460000" algn="tl">
                  <a:srgbClr val="000000">
                    <a:alpha val="38000"/>
                  </a:srgbClr>
                </a:outerShdw>
              </a:effectLst>
            </a:endParaRPr>
          </a:p>
        </p:txBody>
      </p:sp>
      <p:sp>
        <p:nvSpPr>
          <p:cNvPr id="5" name="Багетная рамка 4"/>
          <p:cNvSpPr/>
          <p:nvPr/>
        </p:nvSpPr>
        <p:spPr>
          <a:xfrm>
            <a:off x="971600" y="1988840"/>
            <a:ext cx="7344816" cy="3960440"/>
          </a:xfrm>
          <a:prstGeom prst="bevel">
            <a:avLst>
              <a:gd name="adj" fmla="val 2178"/>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TextBox 5"/>
          <p:cNvSpPr txBox="1"/>
          <p:nvPr/>
        </p:nvSpPr>
        <p:spPr>
          <a:xfrm>
            <a:off x="1475656" y="2420888"/>
            <a:ext cx="6336704" cy="2739211"/>
          </a:xfrm>
          <a:prstGeom prst="rect">
            <a:avLst/>
          </a:prstGeom>
          <a:noFill/>
        </p:spPr>
        <p:txBody>
          <a:bodyPr wrap="square" rtlCol="0">
            <a:spAutoFit/>
          </a:bodyPr>
          <a:lstStyle/>
          <a:p>
            <a:pPr algn="ctr"/>
            <a:r>
              <a:rPr lang="ru-RU" sz="2000" b="1" dirty="0" smtClean="0"/>
              <a:t>Российская Федерация</a:t>
            </a:r>
            <a:br>
              <a:rPr lang="ru-RU" sz="2000" b="1" dirty="0" smtClean="0"/>
            </a:br>
            <a:r>
              <a:rPr lang="ru-RU" sz="2000" b="1" dirty="0" smtClean="0"/>
              <a:t>393360, Тамбовская область, город Кирсанов,</a:t>
            </a:r>
            <a:br>
              <a:rPr lang="ru-RU" sz="2000" b="1" dirty="0" smtClean="0"/>
            </a:br>
            <a:r>
              <a:rPr lang="ru-RU" sz="2000" b="1" dirty="0" err="1" smtClean="0"/>
              <a:t>ул</a:t>
            </a:r>
            <a:r>
              <a:rPr lang="ru-RU" sz="2000" b="1" dirty="0" smtClean="0"/>
              <a:t> 50 лет Победы, дом 27-а</a:t>
            </a:r>
          </a:p>
          <a:p>
            <a:endParaRPr lang="ru-RU" sz="2000" b="1" dirty="0" smtClean="0"/>
          </a:p>
          <a:p>
            <a:pPr algn="ctr"/>
            <a:r>
              <a:rPr lang="ru-RU" sz="2000" b="1" dirty="0" smtClean="0"/>
              <a:t>МБОУ СОШ №1</a:t>
            </a:r>
          </a:p>
          <a:p>
            <a:pPr algn="ctr"/>
            <a:endParaRPr lang="ru-RU" dirty="0" smtClean="0"/>
          </a:p>
          <a:p>
            <a:r>
              <a:rPr lang="ru-RU" dirty="0" smtClean="0">
                <a:effectLst>
                  <a:outerShdw blurRad="38100" dist="38100" dir="2700000" algn="tl">
                    <a:srgbClr val="000000">
                      <a:alpha val="43137"/>
                    </a:srgbClr>
                  </a:outerShdw>
                </a:effectLst>
              </a:rPr>
              <a:t>Сайт школы: </a:t>
            </a:r>
            <a:r>
              <a:rPr lang="en-US" dirty="0" smtClean="0">
                <a:solidFill>
                  <a:schemeClr val="accent4">
                    <a:lumMod val="60000"/>
                    <a:lumOff val="40000"/>
                  </a:schemeClr>
                </a:solidFill>
                <a:effectLst>
                  <a:outerShdw blurRad="38100" dist="38100" dir="2700000" algn="tl">
                    <a:srgbClr val="000000">
                      <a:alpha val="43137"/>
                    </a:srgbClr>
                  </a:outerShdw>
                </a:effectLst>
                <a:hlinkClick r:id="rId2"/>
              </a:rPr>
              <a:t>http://kirssh1.68edu.ru/</a:t>
            </a:r>
            <a:r>
              <a:rPr lang="en-US" dirty="0" smtClean="0">
                <a:solidFill>
                  <a:schemeClr val="accent4">
                    <a:lumMod val="60000"/>
                    <a:lumOff val="40000"/>
                  </a:schemeClr>
                </a:solidFill>
                <a:effectLst>
                  <a:outerShdw blurRad="38100" dist="38100" dir="2700000" algn="tl">
                    <a:srgbClr val="000000">
                      <a:alpha val="43137"/>
                    </a:srgbClr>
                  </a:outerShdw>
                </a:effectLst>
              </a:rPr>
              <a:t> </a:t>
            </a:r>
          </a:p>
          <a:p>
            <a:endParaRPr lang="en-US" dirty="0" smtClean="0">
              <a:solidFill>
                <a:schemeClr val="accent4">
                  <a:lumMod val="60000"/>
                  <a:lumOff val="40000"/>
                </a:schemeClr>
              </a:solidFill>
              <a:effectLst>
                <a:outerShdw blurRad="38100" dist="38100" dir="2700000" algn="tl">
                  <a:srgbClr val="000000">
                    <a:alpha val="43137"/>
                  </a:srgbClr>
                </a:outerShdw>
              </a:effectLst>
            </a:endParaRPr>
          </a:p>
          <a:p>
            <a:r>
              <a:rPr lang="ru-RU" dirty="0" smtClean="0">
                <a:solidFill>
                  <a:schemeClr val="accent4">
                    <a:lumMod val="60000"/>
                    <a:lumOff val="40000"/>
                  </a:schemeClr>
                </a:solidFill>
                <a:effectLst>
                  <a:outerShdw blurRad="38100" dist="38100" dir="2700000" algn="tl">
                    <a:srgbClr val="000000">
                      <a:alpha val="43137"/>
                    </a:srgbClr>
                  </a:outerShdw>
                </a:effectLst>
              </a:rPr>
              <a:t>Контактный </a:t>
            </a:r>
            <a:r>
              <a:rPr lang="en-US" dirty="0" smtClean="0">
                <a:solidFill>
                  <a:schemeClr val="accent4">
                    <a:lumMod val="60000"/>
                    <a:lumOff val="40000"/>
                  </a:schemeClr>
                </a:solidFill>
                <a:effectLst>
                  <a:outerShdw blurRad="38100" dist="38100" dir="2700000" algn="tl">
                    <a:srgbClr val="000000">
                      <a:alpha val="43137"/>
                    </a:srgbClr>
                  </a:outerShdw>
                </a:effectLst>
              </a:rPr>
              <a:t>e-mail: </a:t>
            </a:r>
            <a:r>
              <a:rPr lang="en-US" dirty="0" smtClean="0">
                <a:solidFill>
                  <a:schemeClr val="accent4">
                    <a:lumMod val="60000"/>
                    <a:lumOff val="40000"/>
                  </a:schemeClr>
                </a:solidFill>
                <a:effectLst>
                  <a:outerShdw blurRad="38100" dist="38100" dir="2700000" algn="tl">
                    <a:srgbClr val="000000">
                      <a:alpha val="43137"/>
                    </a:srgbClr>
                  </a:outerShdw>
                </a:effectLst>
                <a:hlinkClick r:id="rId3"/>
              </a:rPr>
              <a:t>gen15@mail.ru</a:t>
            </a:r>
            <a:r>
              <a:rPr lang="en-US" dirty="0" smtClean="0">
                <a:solidFill>
                  <a:schemeClr val="accent4">
                    <a:lumMod val="60000"/>
                    <a:lumOff val="40000"/>
                  </a:schemeClr>
                </a:solidFill>
                <a:effectLst>
                  <a:outerShdw blurRad="38100" dist="38100" dir="2700000" algn="tl">
                    <a:srgbClr val="000000">
                      <a:alpha val="43137"/>
                    </a:srgbClr>
                  </a:outerShdw>
                </a:effectLst>
              </a:rPr>
              <a:t> </a:t>
            </a:r>
            <a:endParaRPr lang="ru-RU" dirty="0">
              <a:solidFill>
                <a:schemeClr val="accent4">
                  <a:lumMod val="60000"/>
                  <a:lumOff val="40000"/>
                </a:schemeClr>
              </a:solidFill>
              <a:effectLst>
                <a:outerShdw blurRad="38100" dist="38100" dir="2700000" algn="tl">
                  <a:srgbClr val="000000">
                    <a:alpha val="43137"/>
                  </a:srgbClr>
                </a:outerShdw>
              </a:effectLst>
            </a:endParaRPr>
          </a:p>
        </p:txBody>
      </p:sp>
      <p:grpSp>
        <p:nvGrpSpPr>
          <p:cNvPr id="7" name="Группа 6"/>
          <p:cNvGrpSpPr/>
          <p:nvPr/>
        </p:nvGrpSpPr>
        <p:grpSpPr>
          <a:xfrm>
            <a:off x="107504" y="116632"/>
            <a:ext cx="864096" cy="864096"/>
            <a:chOff x="6300192" y="476672"/>
            <a:chExt cx="720080" cy="720080"/>
          </a:xfrm>
        </p:grpSpPr>
        <p:sp>
          <p:nvSpPr>
            <p:cNvPr id="8" name="Блок-схема: узел 7"/>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9" name="Рисунок 8" descr="plama1.gif"/>
            <p:cNvPicPr>
              <a:picLocks noChangeAspect="1"/>
            </p:cNvPicPr>
            <p:nvPr/>
          </p:nvPicPr>
          <p:blipFill>
            <a:blip r:embed="rId4" cstate="screen"/>
            <a:stretch>
              <a:fillRect/>
            </a:stretch>
          </p:blipFill>
          <p:spPr>
            <a:xfrm rot="287162">
              <a:off x="6372200" y="476672"/>
              <a:ext cx="578899" cy="693440"/>
            </a:xfrm>
            <a:prstGeom prst="rect">
              <a:avLst/>
            </a:prstGeom>
          </p:spPr>
        </p:pic>
      </p:gr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323528" y="548680"/>
            <a:ext cx="8501062" cy="4585871"/>
          </a:xfrm>
          <a:prstGeom prst="rect">
            <a:avLst/>
          </a:prstGeom>
          <a:noFill/>
          <a:ln>
            <a:headEnd/>
            <a:tailEnd/>
          </a:ln>
          <a:effectLst>
            <a:outerShdw blurRad="50800" dist="38100" dir="270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wrap="square">
            <a:spAutoFit/>
          </a:bodyPr>
          <a:lstStyle/>
          <a:p>
            <a:r>
              <a:rPr lang="ru-RU" sz="2400" b="1" i="1" dirty="0">
                <a:solidFill>
                  <a:schemeClr val="accent4">
                    <a:lumMod val="60000"/>
                    <a:lumOff val="40000"/>
                  </a:schemeClr>
                </a:solidFill>
                <a:effectLst>
                  <a:outerShdw blurRad="38100" dist="38100" dir="2700000" algn="tl">
                    <a:srgbClr val="000000">
                      <a:alpha val="43137"/>
                    </a:srgbClr>
                  </a:outerShdw>
                </a:effectLst>
                <a:latin typeface="Constantia" pitchFamily="18" charset="0"/>
              </a:rPr>
              <a:t>Цель работы:</a:t>
            </a:r>
            <a:r>
              <a:rPr lang="ru-RU" sz="2400" b="1" dirty="0">
                <a:solidFill>
                  <a:srgbClr val="FF0000"/>
                </a:solidFill>
                <a:latin typeface="Constantia" pitchFamily="18" charset="0"/>
              </a:rPr>
              <a:t> </a:t>
            </a:r>
            <a:r>
              <a:rPr lang="ru-RU" sz="2400" b="1" dirty="0" smtClean="0">
                <a:ln>
                  <a:solidFill>
                    <a:schemeClr val="tx1">
                      <a:lumMod val="60000"/>
                      <a:lumOff val="40000"/>
                    </a:schemeClr>
                  </a:solidFill>
                </a:ln>
                <a:effectLst>
                  <a:outerShdw blurRad="38100" dist="38100" dir="2700000" algn="tl">
                    <a:srgbClr val="000000">
                      <a:alpha val="43137"/>
                    </a:srgbClr>
                  </a:outerShdw>
                </a:effectLst>
                <a:latin typeface="Constantia" pitchFamily="18" charset="0"/>
              </a:rPr>
              <a:t>сконструировать прибор для               			     измерения  влажности воздуха</a:t>
            </a:r>
            <a:endParaRPr lang="ru-RU" sz="2400" b="1" dirty="0">
              <a:ln>
                <a:solidFill>
                  <a:schemeClr val="tx1">
                    <a:lumMod val="60000"/>
                    <a:lumOff val="40000"/>
                  </a:schemeClr>
                </a:solidFill>
              </a:ln>
              <a:effectLst>
                <a:outerShdw blurRad="38100" dist="38100" dir="2700000" algn="tl">
                  <a:srgbClr val="000000">
                    <a:alpha val="43137"/>
                  </a:srgbClr>
                </a:outerShdw>
              </a:effectLst>
              <a:latin typeface="Constantia" pitchFamily="18" charset="0"/>
            </a:endParaRPr>
          </a:p>
          <a:p>
            <a:endParaRPr lang="ru-RU" sz="1200" b="1" dirty="0">
              <a:latin typeface="Constantia" pitchFamily="18" charset="0"/>
            </a:endParaRPr>
          </a:p>
          <a:p>
            <a:r>
              <a:rPr lang="ru-RU" sz="2400" b="1" i="1" dirty="0">
                <a:solidFill>
                  <a:schemeClr val="accent4">
                    <a:lumMod val="60000"/>
                    <a:lumOff val="40000"/>
                  </a:schemeClr>
                </a:solidFill>
                <a:effectLst>
                  <a:outerShdw blurRad="38100" dist="38100" dir="2700000" algn="tl">
                    <a:srgbClr val="000000">
                      <a:alpha val="43137"/>
                    </a:srgbClr>
                  </a:outerShdw>
                </a:effectLst>
                <a:latin typeface="Constantia" pitchFamily="18" charset="0"/>
              </a:rPr>
              <a:t>Место </a:t>
            </a:r>
            <a:r>
              <a:rPr lang="ru-RU" sz="2400" b="1" i="1" dirty="0" smtClean="0">
                <a:solidFill>
                  <a:schemeClr val="accent4">
                    <a:lumMod val="60000"/>
                    <a:lumOff val="40000"/>
                  </a:schemeClr>
                </a:solidFill>
                <a:effectLst>
                  <a:outerShdw blurRad="38100" dist="38100" dir="2700000" algn="tl">
                    <a:srgbClr val="000000">
                      <a:alpha val="43137"/>
                    </a:srgbClr>
                  </a:outerShdw>
                </a:effectLst>
                <a:latin typeface="Constantia" pitchFamily="18" charset="0"/>
              </a:rPr>
              <a:t>разработки:  </a:t>
            </a:r>
            <a:endParaRPr lang="ru-RU" sz="2400" b="1" i="1" dirty="0">
              <a:solidFill>
                <a:schemeClr val="accent4">
                  <a:lumMod val="60000"/>
                  <a:lumOff val="40000"/>
                </a:schemeClr>
              </a:solidFill>
              <a:effectLst>
                <a:outerShdw blurRad="38100" dist="38100" dir="2700000" algn="tl">
                  <a:srgbClr val="000000">
                    <a:alpha val="43137"/>
                  </a:srgbClr>
                </a:outerShdw>
              </a:effectLst>
              <a:latin typeface="Constantia" pitchFamily="18" charset="0"/>
            </a:endParaRPr>
          </a:p>
          <a:p>
            <a:pPr marL="800100" lvl="1" indent="-342900"/>
            <a:r>
              <a:rPr lang="ru-RU" sz="2400" b="1" dirty="0" smtClean="0">
                <a:effectLst>
                  <a:outerShdw blurRad="38100" dist="38100" dir="2700000" algn="tl">
                    <a:srgbClr val="000000">
                      <a:alpha val="43137"/>
                    </a:srgbClr>
                  </a:outerShdw>
                </a:effectLst>
                <a:latin typeface="Constantia" pitchFamily="18" charset="0"/>
              </a:rPr>
              <a:t>МБОУ СОШ №1 город Кирсанов, кабинет физики</a:t>
            </a:r>
            <a:endParaRPr lang="ru-RU" sz="2400" b="1" dirty="0">
              <a:effectLst>
                <a:outerShdw blurRad="38100" dist="38100" dir="2700000" algn="tl">
                  <a:srgbClr val="000000">
                    <a:alpha val="43137"/>
                  </a:srgbClr>
                </a:outerShdw>
              </a:effectLst>
              <a:latin typeface="Constantia" pitchFamily="18" charset="0"/>
            </a:endParaRPr>
          </a:p>
          <a:p>
            <a:endParaRPr lang="ru-RU" sz="800" b="1" dirty="0" smtClean="0">
              <a:latin typeface="Constantia" pitchFamily="18" charset="0"/>
            </a:endParaRPr>
          </a:p>
          <a:p>
            <a:r>
              <a:rPr lang="ru-RU" sz="2400" b="1" i="1" dirty="0" smtClean="0">
                <a:solidFill>
                  <a:schemeClr val="accent4">
                    <a:lumMod val="60000"/>
                    <a:lumOff val="40000"/>
                  </a:schemeClr>
                </a:solidFill>
                <a:effectLst>
                  <a:outerShdw blurRad="38100" dist="38100" dir="2700000" algn="tl">
                    <a:srgbClr val="000000">
                      <a:alpha val="43137"/>
                    </a:srgbClr>
                  </a:outerShdw>
                </a:effectLst>
                <a:latin typeface="Constantia" pitchFamily="18" charset="0"/>
              </a:rPr>
              <a:t>Место изготовления:</a:t>
            </a:r>
          </a:p>
          <a:p>
            <a:r>
              <a:rPr lang="ru-RU" sz="2400" b="1" i="1" dirty="0" smtClean="0">
                <a:solidFill>
                  <a:schemeClr val="accent4">
                    <a:lumMod val="60000"/>
                    <a:lumOff val="40000"/>
                  </a:schemeClr>
                </a:solidFill>
                <a:effectLst>
                  <a:outerShdw blurRad="38100" dist="38100" dir="2700000" algn="tl">
                    <a:srgbClr val="000000">
                      <a:alpha val="43137"/>
                    </a:srgbClr>
                  </a:outerShdw>
                </a:effectLst>
                <a:latin typeface="Constantia" pitchFamily="18" charset="0"/>
              </a:rPr>
              <a:t>	</a:t>
            </a:r>
            <a:r>
              <a:rPr lang="ru-RU" sz="2400" b="1" dirty="0" smtClean="0">
                <a:effectLst>
                  <a:outerShdw blurRad="38100" dist="38100" dir="2700000" algn="tl">
                    <a:srgbClr val="000000">
                      <a:alpha val="43137"/>
                    </a:srgbClr>
                  </a:outerShdw>
                </a:effectLst>
                <a:latin typeface="Constantia" pitchFamily="18" charset="0"/>
              </a:rPr>
              <a:t>домашняя лаборатория</a:t>
            </a:r>
          </a:p>
          <a:p>
            <a:endParaRPr lang="ru-RU" sz="800" b="1" dirty="0">
              <a:latin typeface="Constantia" pitchFamily="18" charset="0"/>
            </a:endParaRPr>
          </a:p>
          <a:p>
            <a:r>
              <a:rPr lang="ru-RU" sz="2400" i="1" dirty="0">
                <a:solidFill>
                  <a:srgbClr val="C00000"/>
                </a:solidFill>
                <a:effectLst>
                  <a:outerShdw blurRad="38100" dist="38100" dir="2700000" algn="tl">
                    <a:srgbClr val="000000">
                      <a:alpha val="43137"/>
                    </a:srgbClr>
                  </a:outerShdw>
                </a:effectLst>
                <a:latin typeface="Constantia" pitchFamily="18" charset="0"/>
              </a:rPr>
              <a:t>Этапы </a:t>
            </a:r>
            <a:r>
              <a:rPr lang="ru-RU" sz="2400" i="1" dirty="0" smtClean="0">
                <a:solidFill>
                  <a:srgbClr val="C00000"/>
                </a:solidFill>
                <a:effectLst>
                  <a:outerShdw blurRad="38100" dist="38100" dir="2700000" algn="tl">
                    <a:srgbClr val="000000">
                      <a:alpha val="43137"/>
                    </a:srgbClr>
                  </a:outerShdw>
                </a:effectLst>
                <a:latin typeface="Constantia" pitchFamily="18" charset="0"/>
              </a:rPr>
              <a:t>выполнения задания:</a:t>
            </a:r>
          </a:p>
          <a:p>
            <a:pPr marL="800100" lvl="1" indent="-342900">
              <a:buFontTx/>
              <a:buAutoNum type="arabicPeriod"/>
            </a:pPr>
            <a:r>
              <a:rPr lang="ru-RU" sz="2400" b="1" dirty="0" smtClean="0">
                <a:solidFill>
                  <a:srgbClr val="9900FF"/>
                </a:solidFill>
                <a:effectLst>
                  <a:outerShdw blurRad="38100" dist="38100" dir="2700000" algn="tl">
                    <a:srgbClr val="000000">
                      <a:alpha val="43137"/>
                    </a:srgbClr>
                  </a:outerShdw>
                </a:effectLst>
                <a:latin typeface="Constantia" pitchFamily="18" charset="0"/>
              </a:rPr>
              <a:t>Изучение принципа действия прибора</a:t>
            </a:r>
          </a:p>
          <a:p>
            <a:pPr marL="800100" lvl="1" indent="-342900">
              <a:buFontTx/>
              <a:buAutoNum type="arabicPeriod"/>
            </a:pPr>
            <a:r>
              <a:rPr lang="ru-RU" sz="2400" b="1" dirty="0" smtClean="0">
                <a:solidFill>
                  <a:srgbClr val="9900FF"/>
                </a:solidFill>
                <a:effectLst>
                  <a:outerShdw blurRad="38100" dist="38100" dir="2700000" algn="tl">
                    <a:srgbClr val="000000">
                      <a:alpha val="43137"/>
                    </a:srgbClr>
                  </a:outerShdw>
                </a:effectLst>
                <a:latin typeface="Constantia" pitchFamily="18" charset="0"/>
              </a:rPr>
              <a:t>Конструирование психрометра.</a:t>
            </a:r>
          </a:p>
          <a:p>
            <a:pPr marL="800100" lvl="1" indent="-342900">
              <a:buFontTx/>
              <a:buAutoNum type="arabicPeriod"/>
            </a:pPr>
            <a:r>
              <a:rPr lang="ru-RU" sz="2400" b="1" dirty="0" smtClean="0">
                <a:solidFill>
                  <a:srgbClr val="9900FF"/>
                </a:solidFill>
                <a:effectLst>
                  <a:outerShdw blurRad="38100" dist="38100" dir="2700000" algn="tl">
                    <a:srgbClr val="000000">
                      <a:alpha val="43137"/>
                    </a:srgbClr>
                  </a:outerShdw>
                </a:effectLst>
                <a:latin typeface="Constantia" pitchFamily="18" charset="0"/>
              </a:rPr>
              <a:t>Проверка прибора.</a:t>
            </a:r>
          </a:p>
          <a:p>
            <a:pPr marL="800100" lvl="1" indent="-342900">
              <a:buFontTx/>
              <a:buAutoNum type="arabicPeriod"/>
            </a:pPr>
            <a:r>
              <a:rPr lang="ru-RU" sz="2400" b="1" dirty="0" smtClean="0">
                <a:solidFill>
                  <a:srgbClr val="9900FF"/>
                </a:solidFill>
                <a:effectLst>
                  <a:outerShdw blurRad="38100" dist="38100" dir="2700000" algn="tl">
                    <a:srgbClr val="000000">
                      <a:alpha val="43137"/>
                    </a:srgbClr>
                  </a:outerShdw>
                </a:effectLst>
                <a:latin typeface="Constantia" pitchFamily="18" charset="0"/>
              </a:rPr>
              <a:t>Вывод по работе</a:t>
            </a:r>
          </a:p>
        </p:txBody>
      </p:sp>
      <p:grpSp>
        <p:nvGrpSpPr>
          <p:cNvPr id="3" name="Группа 2"/>
          <p:cNvGrpSpPr/>
          <p:nvPr/>
        </p:nvGrpSpPr>
        <p:grpSpPr>
          <a:xfrm>
            <a:off x="8100392" y="188640"/>
            <a:ext cx="864096" cy="864096"/>
            <a:chOff x="6300192" y="476672"/>
            <a:chExt cx="720080" cy="720080"/>
          </a:xfrm>
        </p:grpSpPr>
        <p:sp>
          <p:nvSpPr>
            <p:cNvPr id="4" name="Блок-схема: узел 3"/>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Рисунок 4"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980728"/>
            <a:ext cx="6480720" cy="5463034"/>
          </a:xfrm>
          <a:prstGeom prst="rect">
            <a:avLst/>
          </a:prstGeom>
        </p:spPr>
        <p:txBody>
          <a:bodyPr wrap="square">
            <a:spAutoFit/>
          </a:bodyPr>
          <a:lstStyle/>
          <a:p>
            <a:pPr marL="800100" lvl="1" indent="-342900"/>
            <a:r>
              <a:rPr lang="ru-RU" sz="2000" b="1" u="sng" dirty="0" smtClean="0">
                <a:latin typeface="Constantia" pitchFamily="18" charset="0"/>
              </a:rPr>
              <a:t>Психрометр</a:t>
            </a:r>
            <a:r>
              <a:rPr lang="ru-RU" sz="2000" b="1" dirty="0" smtClean="0">
                <a:latin typeface="Constantia" pitchFamily="18" charset="0"/>
              </a:rPr>
              <a:t> – это прибор для измерения температуры воздуха и его влажности.</a:t>
            </a:r>
          </a:p>
          <a:p>
            <a:pPr marL="800100" lvl="1" indent="-342900"/>
            <a:endParaRPr lang="ru-RU" sz="900" b="1" dirty="0" smtClean="0">
              <a:latin typeface="Constantia" pitchFamily="18" charset="0"/>
            </a:endParaRPr>
          </a:p>
          <a:p>
            <a:pPr marL="180000" lvl="1" indent="342900" algn="just"/>
            <a:r>
              <a:rPr lang="ru-RU" sz="2000" dirty="0" smtClean="0">
                <a:latin typeface="Constantia" pitchFamily="18" charset="0"/>
              </a:rPr>
              <a:t>Простейший психрометр состоит из двух стеклянных термометров. Один сухой, другой влажный, обернутый влажной тканью. Конец этой ткани опущен в сосуд с водой. При испарении воды происходит охлаждение влажного термометра. Чем ниже влажность окружающего воздуха, тем больше испарение. Следовательно, чем суше воздух, влажность которого определяется, тем ниже будут показания смоченного термометра, тем больше будет разница между показаниями сухого и влажного термометров.</a:t>
            </a:r>
          </a:p>
          <a:p>
            <a:pPr marL="180000" lvl="1" indent="342900" algn="just"/>
            <a:r>
              <a:rPr lang="ru-RU" sz="2000" dirty="0" smtClean="0">
                <a:latin typeface="Constantia" pitchFamily="18" charset="0"/>
              </a:rPr>
              <a:t>Определив показания сухого и влажного термометров, с помощью психрометрической таблицы определяется относительная влажность воздуха.</a:t>
            </a:r>
          </a:p>
        </p:txBody>
      </p:sp>
      <p:sp>
        <p:nvSpPr>
          <p:cNvPr id="3" name="TextBox 2"/>
          <p:cNvSpPr txBox="1"/>
          <p:nvPr/>
        </p:nvSpPr>
        <p:spPr>
          <a:xfrm>
            <a:off x="395536" y="332656"/>
            <a:ext cx="8424936" cy="523220"/>
          </a:xfrm>
          <a:prstGeom prst="rect">
            <a:avLst/>
          </a:prstGeom>
          <a:noFill/>
        </p:spPr>
        <p:txBody>
          <a:bodyPr wrap="square" rtlCol="0">
            <a:spAutoFit/>
          </a:bodyPr>
          <a:lstStyle/>
          <a:p>
            <a:pPr marL="0" lvl="1" algn="ctr"/>
            <a:r>
              <a:rPr lang="ru-RU" sz="2800" b="1" dirty="0" smtClean="0">
                <a:solidFill>
                  <a:srgbClr val="9900FF"/>
                </a:solidFill>
                <a:effectLst>
                  <a:outerShdw blurRad="38100" dist="38100" dir="2700000" algn="tl">
                    <a:srgbClr val="000000">
                      <a:alpha val="43137"/>
                    </a:srgbClr>
                  </a:outerShdw>
                </a:effectLst>
                <a:latin typeface="Constantia" pitchFamily="18" charset="0"/>
              </a:rPr>
              <a:t>1. Изучение принципа действия прибора</a:t>
            </a:r>
          </a:p>
        </p:txBody>
      </p:sp>
      <p:grpSp>
        <p:nvGrpSpPr>
          <p:cNvPr id="4" name="Группа 3"/>
          <p:cNvGrpSpPr/>
          <p:nvPr/>
        </p:nvGrpSpPr>
        <p:grpSpPr>
          <a:xfrm>
            <a:off x="35496" y="44624"/>
            <a:ext cx="864096" cy="864096"/>
            <a:chOff x="6300192" y="476672"/>
            <a:chExt cx="720080" cy="720080"/>
          </a:xfrm>
        </p:grpSpPr>
        <p:sp>
          <p:nvSpPr>
            <p:cNvPr id="5" name="Блок-схема: узел 4"/>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 name="Рисунок 5"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pic>
        <p:nvPicPr>
          <p:cNvPr id="7" name="Рисунок 6" descr="tmp6384-12.gif"/>
          <p:cNvPicPr>
            <a:picLocks noChangeAspect="1"/>
          </p:cNvPicPr>
          <p:nvPr/>
        </p:nvPicPr>
        <p:blipFill>
          <a:blip r:embed="rId3" cstate="screen"/>
          <a:stretch>
            <a:fillRect/>
          </a:stretch>
        </p:blipFill>
        <p:spPr>
          <a:xfrm>
            <a:off x="6948264" y="1196752"/>
            <a:ext cx="1406336" cy="5013176"/>
          </a:xfrm>
          <a:prstGeom prst="rect">
            <a:avLst/>
          </a:prstGeom>
        </p:spPr>
      </p:pic>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12576" y="447055"/>
            <a:ext cx="7143800" cy="523220"/>
          </a:xfrm>
          <a:prstGeom prst="rect">
            <a:avLst/>
          </a:prstGeom>
        </p:spPr>
        <p:txBody>
          <a:bodyPr wrap="square">
            <a:spAutoFit/>
          </a:bodyPr>
          <a:lstStyle/>
          <a:p>
            <a:pPr marL="800100" lvl="1" indent="-342900" algn="ctr"/>
            <a:r>
              <a:rPr lang="ru-RU" sz="2800" b="1" dirty="0" smtClean="0">
                <a:solidFill>
                  <a:srgbClr val="9900FF"/>
                </a:solidFill>
                <a:effectLst>
                  <a:outerShdw blurRad="38100" dist="38100" dir="2700000" algn="tl">
                    <a:srgbClr val="000000">
                      <a:alpha val="43137"/>
                    </a:srgbClr>
                  </a:outerShdw>
                </a:effectLst>
                <a:latin typeface="Constantia" pitchFamily="18" charset="0"/>
              </a:rPr>
              <a:t>2. Конструирование психрометра.</a:t>
            </a:r>
          </a:p>
        </p:txBody>
      </p:sp>
      <p:sp>
        <p:nvSpPr>
          <p:cNvPr id="3" name="TextBox 2"/>
          <p:cNvSpPr txBox="1"/>
          <p:nvPr/>
        </p:nvSpPr>
        <p:spPr>
          <a:xfrm>
            <a:off x="539552" y="1124744"/>
            <a:ext cx="4786346" cy="4801314"/>
          </a:xfrm>
          <a:prstGeom prst="rect">
            <a:avLst/>
          </a:prstGeom>
          <a:noFill/>
        </p:spPr>
        <p:txBody>
          <a:bodyPr wrap="square" rtlCol="0">
            <a:spAutoFit/>
          </a:bodyPr>
          <a:lstStyle/>
          <a:p>
            <a:r>
              <a:rPr lang="ru-RU" sz="2400" i="1" dirty="0" smtClean="0">
                <a:solidFill>
                  <a:srgbClr val="008000"/>
                </a:solidFill>
                <a:effectLst>
                  <a:outerShdw blurRad="38100" dist="38100" dir="2700000" algn="tl">
                    <a:srgbClr val="000000">
                      <a:alpha val="43137"/>
                    </a:srgbClr>
                  </a:outerShdw>
                </a:effectLst>
                <a:latin typeface="Times New Roman" pitchFamily="18" charset="0"/>
                <a:cs typeface="Times New Roman" pitchFamily="18" charset="0"/>
              </a:rPr>
              <a:t>Для изготовления прибора возьмём</a:t>
            </a:r>
          </a:p>
          <a:p>
            <a:endParaRPr lang="ru-RU" sz="2400" b="1" dirty="0" smtClean="0">
              <a:solidFill>
                <a:schemeClr val="accent1">
                  <a:lumMod val="40000"/>
                  <a:lumOff val="60000"/>
                </a:schemeClr>
              </a:solidFill>
              <a:effectLst>
                <a:outerShdw blurRad="38100" dist="38100" dir="2700000" algn="tl">
                  <a:srgbClr val="000000">
                    <a:alpha val="43137"/>
                  </a:srgbClr>
                </a:outerShdw>
              </a:effectLst>
            </a:endParaRP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два термометра</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кусок ДСП</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тонкую дощечку</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стальную шпильку</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гайки и шайбы</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клей</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черную бумагу</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ножницы</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нож</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отвёртку</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угольник</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мебельную ручку</a:t>
            </a:r>
          </a:p>
          <a:p>
            <a:pPr>
              <a:buFont typeface="Wingdings" pitchFamily="2" charset="2"/>
              <a:buChar char="ü"/>
            </a:pPr>
            <a:r>
              <a:rPr lang="ru-RU" sz="2000" spc="200" dirty="0" smtClean="0">
                <a:solidFill>
                  <a:schemeClr val="accent4"/>
                </a:solidFill>
                <a:effectLst>
                  <a:outerShdw blurRad="38100" dist="38100" dir="2700000" algn="tl">
                    <a:srgbClr val="000000">
                      <a:alpha val="43137"/>
                    </a:srgbClr>
                  </a:outerShdw>
                </a:effectLst>
              </a:rPr>
              <a:t> </a:t>
            </a:r>
            <a:r>
              <a:rPr lang="ru-RU" sz="2000" spc="200" dirty="0" err="1" smtClean="0">
                <a:solidFill>
                  <a:schemeClr val="accent4"/>
                </a:solidFill>
                <a:effectLst>
                  <a:outerShdw blurRad="38100" dist="38100" dir="2700000" algn="tl">
                    <a:srgbClr val="000000">
                      <a:alpha val="43137"/>
                    </a:srgbClr>
                  </a:outerShdw>
                </a:effectLst>
              </a:rPr>
              <a:t>степлер</a:t>
            </a:r>
            <a:endParaRPr lang="ru-RU" spc="200" dirty="0" smtClean="0">
              <a:solidFill>
                <a:schemeClr val="accent4"/>
              </a:solidFill>
              <a:effectLst>
                <a:outerShdw blurRad="38100" dist="38100" dir="2700000" algn="tl">
                  <a:srgbClr val="000000">
                    <a:alpha val="43137"/>
                  </a:srgbClr>
                </a:outerShdw>
              </a:effectLst>
            </a:endParaRPr>
          </a:p>
        </p:txBody>
      </p:sp>
      <p:grpSp>
        <p:nvGrpSpPr>
          <p:cNvPr id="7" name="Группа 6"/>
          <p:cNvGrpSpPr/>
          <p:nvPr/>
        </p:nvGrpSpPr>
        <p:grpSpPr>
          <a:xfrm>
            <a:off x="35496" y="44624"/>
            <a:ext cx="864096" cy="864096"/>
            <a:chOff x="6300192" y="476672"/>
            <a:chExt cx="720080" cy="720080"/>
          </a:xfrm>
        </p:grpSpPr>
        <p:sp>
          <p:nvSpPr>
            <p:cNvPr id="8" name="Блок-схема: узел 7"/>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9" name="Рисунок 8"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pic>
        <p:nvPicPr>
          <p:cNvPr id="10" name="Рисунок 9" descr="Фото0472.jpg"/>
          <p:cNvPicPr>
            <a:picLocks noChangeAspect="1"/>
          </p:cNvPicPr>
          <p:nvPr/>
        </p:nvPicPr>
        <p:blipFill>
          <a:blip r:embed="rId3" cstate="screen"/>
          <a:stretch>
            <a:fillRect/>
          </a:stretch>
        </p:blipFill>
        <p:spPr>
          <a:xfrm rot="21416119">
            <a:off x="4211960" y="1844824"/>
            <a:ext cx="2283718" cy="3044957"/>
          </a:xfrm>
          <a:prstGeom prst="rect">
            <a:avLst/>
          </a:prstGeom>
          <a:effectLst>
            <a:softEdge rad="31750"/>
          </a:effectLst>
          <a:scene3d>
            <a:camera prst="perspectiveLeft"/>
            <a:lightRig rig="threePt" dir="t"/>
          </a:scene3d>
        </p:spPr>
      </p:pic>
      <p:pic>
        <p:nvPicPr>
          <p:cNvPr id="13" name="Рисунок 12" descr="Фото0459.jpg"/>
          <p:cNvPicPr>
            <a:picLocks noChangeAspect="1"/>
          </p:cNvPicPr>
          <p:nvPr/>
        </p:nvPicPr>
        <p:blipFill>
          <a:blip r:embed="rId4" cstate="screen"/>
          <a:stretch>
            <a:fillRect/>
          </a:stretch>
        </p:blipFill>
        <p:spPr>
          <a:xfrm>
            <a:off x="6084168" y="3861048"/>
            <a:ext cx="2496277" cy="1872208"/>
          </a:xfrm>
          <a:prstGeom prst="rect">
            <a:avLst/>
          </a:prstGeom>
          <a:effectLst>
            <a:softEdge rad="63500"/>
          </a:effectLst>
        </p:spPr>
      </p:pic>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3105464" cy="5078313"/>
          </a:xfrm>
          <a:prstGeom prst="rect">
            <a:avLst/>
          </a:prstGeom>
          <a:noFill/>
        </p:spPr>
        <p:txBody>
          <a:bodyPr wrap="square" rtlCol="0">
            <a:spAutoFit/>
          </a:bodyPr>
          <a:lstStyle/>
          <a:p>
            <a:pPr>
              <a:buAutoNum type="arabicPeriod"/>
            </a:pPr>
            <a:r>
              <a:rPr lang="ru-RU" dirty="0" smtClean="0">
                <a:latin typeface="Times New Roman" pitchFamily="18" charset="0"/>
                <a:cs typeface="Times New Roman" pitchFamily="18" charset="0"/>
              </a:rPr>
              <a:t> Для основания прибора я взяла кусок ДСП и прикрутила к нему ножки.</a:t>
            </a:r>
          </a:p>
          <a:p>
            <a:pPr>
              <a:buAutoNum type="arabicPeriod"/>
            </a:pPr>
            <a:endParaRPr lang="ru-RU" dirty="0" smtClean="0">
              <a:latin typeface="Times New Roman" pitchFamily="18" charset="0"/>
              <a:cs typeface="Times New Roman" pitchFamily="18" charset="0"/>
            </a:endParaRPr>
          </a:p>
          <a:p>
            <a:pPr>
              <a:buAutoNum type="arabicPeriod"/>
            </a:pPr>
            <a:endParaRPr lang="ru-RU" dirty="0" smtClean="0">
              <a:latin typeface="Times New Roman" pitchFamily="18" charset="0"/>
              <a:cs typeface="Times New Roman" pitchFamily="18" charset="0"/>
            </a:endParaRPr>
          </a:p>
          <a:p>
            <a:pPr>
              <a:buAutoNum type="arabicPeriod"/>
            </a:pPr>
            <a:r>
              <a:rPr lang="ru-RU" dirty="0" smtClean="0">
                <a:latin typeface="Times New Roman" pitchFamily="18" charset="0"/>
                <a:cs typeface="Times New Roman" pitchFamily="18" charset="0"/>
              </a:rPr>
              <a:t> С помощью клея и </a:t>
            </a:r>
            <a:r>
              <a:rPr lang="ru-RU" dirty="0" err="1" smtClean="0">
                <a:latin typeface="Times New Roman" pitchFamily="18" charset="0"/>
                <a:cs typeface="Times New Roman" pitchFamily="18" charset="0"/>
              </a:rPr>
              <a:t>степлера</a:t>
            </a:r>
            <a:r>
              <a:rPr lang="ru-RU" dirty="0" smtClean="0">
                <a:latin typeface="Times New Roman" pitchFamily="18" charset="0"/>
                <a:cs typeface="Times New Roman" pitchFamily="18" charset="0"/>
              </a:rPr>
              <a:t> обернула  бумагой основание и держатель термометров.</a:t>
            </a:r>
          </a:p>
          <a:p>
            <a:pPr>
              <a:buAutoNum type="arabicPeriod"/>
            </a:pPr>
            <a:endParaRPr lang="ru-RU" dirty="0" smtClean="0">
              <a:latin typeface="Times New Roman" pitchFamily="18" charset="0"/>
              <a:cs typeface="Times New Roman" pitchFamily="18" charset="0"/>
            </a:endParaRPr>
          </a:p>
          <a:p>
            <a:pPr>
              <a:buAutoNum type="arabicPeriod"/>
            </a:pPr>
            <a:endParaRPr lang="ru-RU" dirty="0" smtClean="0">
              <a:latin typeface="Times New Roman" pitchFamily="18" charset="0"/>
              <a:cs typeface="Times New Roman" pitchFamily="18" charset="0"/>
            </a:endParaRPr>
          </a:p>
          <a:p>
            <a:pPr>
              <a:buAutoNum type="arabicPeriod"/>
            </a:pPr>
            <a:r>
              <a:rPr lang="ru-RU" dirty="0" smtClean="0">
                <a:latin typeface="Times New Roman" pitchFamily="18" charset="0"/>
                <a:cs typeface="Times New Roman" pitchFamily="18" charset="0"/>
              </a:rPr>
              <a:t> В жёлтый цвет выкрасила стержень с резьбой. </a:t>
            </a:r>
            <a:r>
              <a:rPr lang="ru-RU" dirty="0" smtClean="0">
                <a:solidFill>
                  <a:srgbClr val="FF0000"/>
                </a:solidFill>
                <a:latin typeface="Times New Roman" pitchFamily="18" charset="0"/>
                <a:cs typeface="Times New Roman" pitchFamily="18" charset="0"/>
              </a:rPr>
              <a:t>КРАСИВО получилось!</a:t>
            </a:r>
          </a:p>
          <a:p>
            <a:pPr>
              <a:buAutoNum type="arabicPeriod"/>
            </a:pPr>
            <a:endParaRPr lang="ru-RU" dirty="0" smtClean="0">
              <a:solidFill>
                <a:srgbClr val="FF0000"/>
              </a:solidFill>
              <a:latin typeface="Times New Roman" pitchFamily="18" charset="0"/>
              <a:cs typeface="Times New Roman" pitchFamily="18" charset="0"/>
            </a:endParaRPr>
          </a:p>
          <a:p>
            <a:pPr>
              <a:buAutoNum type="arabicPeriod"/>
            </a:pPr>
            <a:endParaRPr lang="ru-RU" dirty="0" smtClean="0">
              <a:solidFill>
                <a:srgbClr val="FF0000"/>
              </a:solidFill>
              <a:latin typeface="Times New Roman" pitchFamily="18" charset="0"/>
              <a:cs typeface="Times New Roman" pitchFamily="18" charset="0"/>
            </a:endParaRPr>
          </a:p>
          <a:p>
            <a:pPr>
              <a:buAutoNum type="arabicPeriod"/>
            </a:pPr>
            <a:r>
              <a:rPr lang="ru-RU" dirty="0" smtClean="0">
                <a:latin typeface="Times New Roman" pitchFamily="18" charset="0"/>
                <a:cs typeface="Times New Roman" pitchFamily="18" charset="0"/>
              </a:rPr>
              <a:t> Приготовила  детали для окончательной сборки.</a:t>
            </a:r>
            <a:endParaRPr lang="ru-RU" b="1" dirty="0" smtClean="0">
              <a:latin typeface="Times New Roman" pitchFamily="18" charset="0"/>
              <a:cs typeface="Times New Roman" pitchFamily="18" charset="0"/>
            </a:endParaRPr>
          </a:p>
        </p:txBody>
      </p:sp>
      <p:grpSp>
        <p:nvGrpSpPr>
          <p:cNvPr id="9" name="Группа 8"/>
          <p:cNvGrpSpPr/>
          <p:nvPr/>
        </p:nvGrpSpPr>
        <p:grpSpPr>
          <a:xfrm>
            <a:off x="8100392" y="5805264"/>
            <a:ext cx="864096" cy="864096"/>
            <a:chOff x="6300192" y="476672"/>
            <a:chExt cx="720080" cy="720080"/>
          </a:xfrm>
        </p:grpSpPr>
        <p:sp>
          <p:nvSpPr>
            <p:cNvPr id="13" name="Блок-схема: узел 12"/>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4" name="Рисунок 13"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pic>
        <p:nvPicPr>
          <p:cNvPr id="6" name="Рисунок 5" descr="1.jpg"/>
          <p:cNvPicPr>
            <a:picLocks noChangeAspect="1"/>
          </p:cNvPicPr>
          <p:nvPr/>
        </p:nvPicPr>
        <p:blipFill>
          <a:blip r:embed="rId3" cstate="screen"/>
          <a:srcRect/>
          <a:stretch>
            <a:fillRect/>
          </a:stretch>
        </p:blipFill>
        <p:spPr>
          <a:xfrm>
            <a:off x="4572000" y="188640"/>
            <a:ext cx="1547664" cy="1538790"/>
          </a:xfrm>
          <a:prstGeom prst="rect">
            <a:avLst/>
          </a:prstGeom>
          <a:effectLst>
            <a:softEdge rad="63500"/>
          </a:effectLst>
        </p:spPr>
      </p:pic>
      <p:pic>
        <p:nvPicPr>
          <p:cNvPr id="7" name="Рисунок 6" descr="2.jpg"/>
          <p:cNvPicPr>
            <a:picLocks noChangeAspect="1"/>
          </p:cNvPicPr>
          <p:nvPr/>
        </p:nvPicPr>
        <p:blipFill>
          <a:blip r:embed="rId4" cstate="screen"/>
          <a:srcRect/>
          <a:stretch>
            <a:fillRect/>
          </a:stretch>
        </p:blipFill>
        <p:spPr>
          <a:xfrm>
            <a:off x="6012160" y="548680"/>
            <a:ext cx="2363755" cy="1440160"/>
          </a:xfrm>
          <a:prstGeom prst="rect">
            <a:avLst/>
          </a:prstGeom>
          <a:effectLst>
            <a:softEdge rad="63500"/>
          </a:effectLst>
        </p:spPr>
      </p:pic>
      <p:pic>
        <p:nvPicPr>
          <p:cNvPr id="8" name="Рисунок 7" descr="3.jpg"/>
          <p:cNvPicPr>
            <a:picLocks noChangeAspect="1"/>
          </p:cNvPicPr>
          <p:nvPr/>
        </p:nvPicPr>
        <p:blipFill>
          <a:blip r:embed="rId5" cstate="screen"/>
          <a:srcRect/>
          <a:stretch>
            <a:fillRect/>
          </a:stretch>
        </p:blipFill>
        <p:spPr>
          <a:xfrm>
            <a:off x="3707904" y="1844824"/>
            <a:ext cx="3168351" cy="1872208"/>
          </a:xfrm>
          <a:prstGeom prst="rect">
            <a:avLst/>
          </a:prstGeom>
          <a:effectLst>
            <a:softEdge rad="63500"/>
          </a:effectLst>
        </p:spPr>
      </p:pic>
      <p:pic>
        <p:nvPicPr>
          <p:cNvPr id="10" name="Рисунок 9" descr="а4.jpg"/>
          <p:cNvPicPr>
            <a:picLocks noChangeAspect="1"/>
          </p:cNvPicPr>
          <p:nvPr/>
        </p:nvPicPr>
        <p:blipFill>
          <a:blip r:embed="rId6" cstate="screen"/>
          <a:stretch>
            <a:fillRect/>
          </a:stretch>
        </p:blipFill>
        <p:spPr>
          <a:xfrm>
            <a:off x="3995936" y="3861049"/>
            <a:ext cx="3515883" cy="2636912"/>
          </a:xfrm>
          <a:prstGeom prst="rect">
            <a:avLst/>
          </a:prstGeom>
          <a:effectLst>
            <a:softEdge rad="63500"/>
          </a:effectLst>
        </p:spPr>
      </p:pic>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37409"/>
            <a:ext cx="3782224" cy="1323439"/>
          </a:xfrm>
          <a:prstGeom prst="rect">
            <a:avLst/>
          </a:prstGeom>
          <a:noFill/>
        </p:spPr>
        <p:txBody>
          <a:bodyPr wrap="square" rtlCol="0">
            <a:spAutoFit/>
          </a:bodyPr>
          <a:lstStyle/>
          <a:p>
            <a:pPr indent="-468000"/>
            <a:r>
              <a:rPr lang="ru-RU" sz="2000" dirty="0" smtClean="0">
                <a:latin typeface="Times New Roman" pitchFamily="18" charset="0"/>
                <a:cs typeface="Times New Roman" pitchFamily="18" charset="0"/>
              </a:rPr>
              <a:t>5. Стержень к основанию прикрепила гайкой, а держатель термометров – мебельной ручкой. </a:t>
            </a:r>
            <a:r>
              <a:rPr lang="ru-RU" sz="2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КРАСИВО!</a:t>
            </a:r>
          </a:p>
        </p:txBody>
      </p:sp>
      <p:sp>
        <p:nvSpPr>
          <p:cNvPr id="5" name="TextBox 4"/>
          <p:cNvSpPr txBox="1"/>
          <p:nvPr/>
        </p:nvSpPr>
        <p:spPr>
          <a:xfrm>
            <a:off x="323528" y="2492896"/>
            <a:ext cx="2808312" cy="707886"/>
          </a:xfrm>
          <a:prstGeom prst="rect">
            <a:avLst/>
          </a:prstGeom>
          <a:noFill/>
        </p:spPr>
        <p:txBody>
          <a:bodyPr wrap="square" rtlCol="0">
            <a:spAutoFit/>
          </a:bodyPr>
          <a:lstStyle/>
          <a:p>
            <a:r>
              <a:rPr lang="ru-RU" sz="2000" dirty="0" smtClean="0">
                <a:latin typeface="Times New Roman" pitchFamily="18" charset="0"/>
                <a:cs typeface="Times New Roman" pitchFamily="18" charset="0"/>
              </a:rPr>
              <a:t>6. Термометры вставила в держатель.</a:t>
            </a:r>
            <a:endParaRPr lang="ru-RU" sz="2000" dirty="0">
              <a:latin typeface="Times New Roman" pitchFamily="18" charset="0"/>
              <a:cs typeface="Times New Roman" pitchFamily="18" charset="0"/>
            </a:endParaRPr>
          </a:p>
        </p:txBody>
      </p:sp>
      <p:grpSp>
        <p:nvGrpSpPr>
          <p:cNvPr id="8" name="Группа 7"/>
          <p:cNvGrpSpPr/>
          <p:nvPr/>
        </p:nvGrpSpPr>
        <p:grpSpPr>
          <a:xfrm>
            <a:off x="8100392" y="116632"/>
            <a:ext cx="864096" cy="864096"/>
            <a:chOff x="6300192" y="476672"/>
            <a:chExt cx="720080" cy="720080"/>
          </a:xfrm>
        </p:grpSpPr>
        <p:sp>
          <p:nvSpPr>
            <p:cNvPr id="9" name="Блок-схема: узел 8"/>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pic>
        <p:nvPicPr>
          <p:cNvPr id="7" name="Рисунок 6" descr="5_1.jpg"/>
          <p:cNvPicPr>
            <a:picLocks noChangeAspect="1"/>
          </p:cNvPicPr>
          <p:nvPr/>
        </p:nvPicPr>
        <p:blipFill>
          <a:blip r:embed="rId3" cstate="screen"/>
          <a:stretch>
            <a:fillRect/>
          </a:stretch>
        </p:blipFill>
        <p:spPr>
          <a:xfrm>
            <a:off x="4355976" y="188640"/>
            <a:ext cx="1491630" cy="1988840"/>
          </a:xfrm>
          <a:prstGeom prst="rect">
            <a:avLst/>
          </a:prstGeom>
          <a:effectLst>
            <a:softEdge rad="31750"/>
          </a:effectLst>
        </p:spPr>
      </p:pic>
      <p:pic>
        <p:nvPicPr>
          <p:cNvPr id="11" name="Рисунок 10" descr="5_2.jpg"/>
          <p:cNvPicPr>
            <a:picLocks noChangeAspect="1"/>
          </p:cNvPicPr>
          <p:nvPr/>
        </p:nvPicPr>
        <p:blipFill>
          <a:blip r:embed="rId4" cstate="screen"/>
          <a:stretch>
            <a:fillRect/>
          </a:stretch>
        </p:blipFill>
        <p:spPr>
          <a:xfrm>
            <a:off x="5724128" y="548680"/>
            <a:ext cx="1458162" cy="1944216"/>
          </a:xfrm>
          <a:prstGeom prst="rect">
            <a:avLst/>
          </a:prstGeom>
          <a:effectLst>
            <a:softEdge rad="31750"/>
          </a:effectLst>
        </p:spPr>
      </p:pic>
      <p:pic>
        <p:nvPicPr>
          <p:cNvPr id="12" name="Рисунок 11" descr="Фото0529.jpg"/>
          <p:cNvPicPr>
            <a:picLocks noChangeAspect="1"/>
          </p:cNvPicPr>
          <p:nvPr/>
        </p:nvPicPr>
        <p:blipFill>
          <a:blip r:embed="rId5" cstate="screen"/>
          <a:stretch>
            <a:fillRect/>
          </a:stretch>
        </p:blipFill>
        <p:spPr>
          <a:xfrm>
            <a:off x="7092280" y="1124744"/>
            <a:ext cx="1458162" cy="1944216"/>
          </a:xfrm>
          <a:prstGeom prst="rect">
            <a:avLst/>
          </a:prstGeom>
          <a:effectLst>
            <a:softEdge rad="31750"/>
          </a:effectLst>
        </p:spPr>
      </p:pic>
      <p:pic>
        <p:nvPicPr>
          <p:cNvPr id="13" name="Рисунок 12" descr="5_3.jpg"/>
          <p:cNvPicPr>
            <a:picLocks noChangeAspect="1"/>
          </p:cNvPicPr>
          <p:nvPr/>
        </p:nvPicPr>
        <p:blipFill>
          <a:blip r:embed="rId6" cstate="screen"/>
          <a:stretch>
            <a:fillRect/>
          </a:stretch>
        </p:blipFill>
        <p:spPr>
          <a:xfrm>
            <a:off x="3224386" y="2444892"/>
            <a:ext cx="3075806" cy="4101074"/>
          </a:xfrm>
          <a:prstGeom prst="rect">
            <a:avLst/>
          </a:prstGeom>
          <a:effectLst>
            <a:softEdge rad="63500"/>
          </a:effectLst>
        </p:spPr>
      </p:pic>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7572428" cy="523220"/>
          </a:xfrm>
          <a:prstGeom prst="rect">
            <a:avLst/>
          </a:prstGeom>
        </p:spPr>
        <p:txBody>
          <a:bodyPr wrap="square">
            <a:spAutoFit/>
          </a:bodyPr>
          <a:lstStyle/>
          <a:p>
            <a:pPr marL="800100" lvl="1" indent="-342900" algn="ctr"/>
            <a:r>
              <a:rPr lang="ru-RU" sz="2800" b="1" dirty="0" smtClean="0">
                <a:solidFill>
                  <a:srgbClr val="9900FF"/>
                </a:solidFill>
                <a:effectLst>
                  <a:outerShdw blurRad="38100" dist="38100" dir="2700000" algn="tl">
                    <a:srgbClr val="000000">
                      <a:alpha val="43137"/>
                    </a:srgbClr>
                  </a:outerShdw>
                </a:effectLst>
                <a:latin typeface="Constantia" pitchFamily="18" charset="0"/>
              </a:rPr>
              <a:t>3. Проверка </a:t>
            </a:r>
            <a:r>
              <a:rPr lang="ru-RU" sz="2800" b="1" dirty="0" smtClean="0">
                <a:solidFill>
                  <a:srgbClr val="9900FF"/>
                </a:solidFill>
                <a:effectLst>
                  <a:outerShdw blurRad="38100" dist="38100" dir="2700000" algn="tl">
                    <a:srgbClr val="000000">
                      <a:alpha val="43137"/>
                    </a:srgbClr>
                  </a:outerShdw>
                </a:effectLst>
                <a:latin typeface="Constantia" pitchFamily="18" charset="0"/>
              </a:rPr>
              <a:t>прибора.</a:t>
            </a:r>
          </a:p>
        </p:txBody>
      </p:sp>
      <p:sp>
        <p:nvSpPr>
          <p:cNvPr id="3" name="TextBox 2"/>
          <p:cNvSpPr txBox="1"/>
          <p:nvPr/>
        </p:nvSpPr>
        <p:spPr>
          <a:xfrm>
            <a:off x="1907704" y="980728"/>
            <a:ext cx="2448272" cy="5632311"/>
          </a:xfrm>
          <a:prstGeom prst="rect">
            <a:avLst/>
          </a:prstGeom>
          <a:noFill/>
        </p:spPr>
        <p:txBody>
          <a:bodyPr wrap="square" rtlCol="0">
            <a:spAutoFit/>
          </a:bodyPr>
          <a:lstStyle/>
          <a:p>
            <a:r>
              <a:rPr lang="ru-RU" dirty="0" smtClean="0">
                <a:latin typeface="Times New Roman" pitchFamily="18" charset="0"/>
                <a:cs typeface="Times New Roman" pitchFamily="18" charset="0"/>
              </a:rPr>
              <a:t>Для испытания психрометра один из термометров я обернула кусочком бинта. Второй конец бинта опустила в стаканчик с водой.</a:t>
            </a:r>
          </a:p>
          <a:p>
            <a:r>
              <a:rPr lang="ru-RU" dirty="0" smtClean="0">
                <a:latin typeface="Times New Roman" pitchFamily="18" charset="0"/>
                <a:cs typeface="Times New Roman" pitchFamily="18" charset="0"/>
              </a:rPr>
              <a:t>Когда бинт смочился водой температура этого термометра стала уменьшаться.</a:t>
            </a:r>
          </a:p>
          <a:p>
            <a:r>
              <a:rPr lang="ru-RU" dirty="0" smtClean="0">
                <a:latin typeface="Times New Roman" pitchFamily="18" charset="0"/>
                <a:cs typeface="Times New Roman" pitchFamily="18" charset="0"/>
              </a:rPr>
              <a:t>Сухой термометр показывал 24</a:t>
            </a:r>
            <a:r>
              <a:rPr lang="en-US" dirty="0" smtClean="0">
                <a:latin typeface="Times New Roman" pitchFamily="18" charset="0"/>
                <a:cs typeface="Times New Roman" pitchFamily="18" charset="0"/>
              </a:rPr>
              <a:t>º</a:t>
            </a:r>
            <a:r>
              <a:rPr lang="ru-RU" dirty="0" smtClean="0">
                <a:latin typeface="Times New Roman" pitchFamily="18" charset="0"/>
                <a:cs typeface="Times New Roman" pitchFamily="18" charset="0"/>
              </a:rPr>
              <a:t>С, а увлажнённый 19</a:t>
            </a:r>
            <a:r>
              <a:rPr lang="en-US" dirty="0" smtClean="0">
                <a:latin typeface="Times New Roman" pitchFamily="18" charset="0"/>
                <a:cs typeface="Times New Roman" pitchFamily="18" charset="0"/>
              </a:rPr>
              <a:t>º</a:t>
            </a:r>
            <a:r>
              <a:rPr lang="ru-RU" dirty="0" smtClean="0">
                <a:latin typeface="Times New Roman" pitchFamily="18" charset="0"/>
                <a:cs typeface="Times New Roman" pitchFamily="18" charset="0"/>
              </a:rPr>
              <a:t>С. Разность их показаний 5</a:t>
            </a:r>
            <a:r>
              <a:rPr lang="en-US" dirty="0" smtClean="0">
                <a:latin typeface="Times New Roman" pitchFamily="18" charset="0"/>
                <a:cs typeface="Times New Roman" pitchFamily="18" charset="0"/>
              </a:rPr>
              <a:t>º</a:t>
            </a:r>
            <a:r>
              <a:rPr lang="ru-RU" dirty="0" smtClean="0">
                <a:latin typeface="Times New Roman" pitchFamily="18" charset="0"/>
                <a:cs typeface="Times New Roman" pitchFamily="18" charset="0"/>
              </a:rPr>
              <a:t>С. </a:t>
            </a:r>
          </a:p>
          <a:p>
            <a:r>
              <a:rPr lang="ru-RU" dirty="0" smtClean="0">
                <a:latin typeface="Times New Roman" pitchFamily="18" charset="0"/>
                <a:cs typeface="Times New Roman" pitchFamily="18" charset="0"/>
              </a:rPr>
              <a:t>По таблице </a:t>
            </a:r>
            <a:r>
              <a:rPr lang="ru-RU" dirty="0" smtClean="0">
                <a:solidFill>
                  <a:srgbClr val="C00000"/>
                </a:solidFill>
                <a:latin typeface="Times New Roman" pitchFamily="18" charset="0"/>
                <a:cs typeface="Times New Roman" pitchFamily="18" charset="0"/>
              </a:rPr>
              <a:t>я определила </a:t>
            </a:r>
            <a:r>
              <a:rPr lang="ru-RU" dirty="0" smtClean="0">
                <a:latin typeface="Times New Roman" pitchFamily="18" charset="0"/>
                <a:cs typeface="Times New Roman" pitchFamily="18" charset="0"/>
              </a:rPr>
              <a:t>влажность воздуха в комнате 62%!</a:t>
            </a:r>
            <a:endParaRPr lang="ru-RU" dirty="0">
              <a:latin typeface="Times New Roman" pitchFamily="18" charset="0"/>
              <a:cs typeface="Times New Roman" pitchFamily="18" charset="0"/>
            </a:endParaRPr>
          </a:p>
        </p:txBody>
      </p:sp>
      <p:grpSp>
        <p:nvGrpSpPr>
          <p:cNvPr id="4" name="Группа 3"/>
          <p:cNvGrpSpPr/>
          <p:nvPr/>
        </p:nvGrpSpPr>
        <p:grpSpPr>
          <a:xfrm>
            <a:off x="8172400" y="0"/>
            <a:ext cx="864096" cy="864096"/>
            <a:chOff x="6300192" y="476672"/>
            <a:chExt cx="720080" cy="720080"/>
          </a:xfrm>
        </p:grpSpPr>
        <p:sp>
          <p:nvSpPr>
            <p:cNvPr id="5" name="Блок-схема: узел 4"/>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 name="Рисунок 5"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pic>
        <p:nvPicPr>
          <p:cNvPr id="7" name="Рисунок 6" descr="6.jpg"/>
          <p:cNvPicPr>
            <a:picLocks noChangeAspect="1"/>
          </p:cNvPicPr>
          <p:nvPr/>
        </p:nvPicPr>
        <p:blipFill>
          <a:blip r:embed="rId3" cstate="screen"/>
          <a:stretch>
            <a:fillRect/>
          </a:stretch>
        </p:blipFill>
        <p:spPr>
          <a:xfrm>
            <a:off x="4425448" y="836712"/>
            <a:ext cx="4158462" cy="5544616"/>
          </a:xfrm>
          <a:prstGeom prst="rect">
            <a:avLst/>
          </a:prstGeom>
          <a:effectLst>
            <a:softEdge rad="63500"/>
          </a:effectLst>
        </p:spPr>
      </p:pic>
      <p:pic>
        <p:nvPicPr>
          <p:cNvPr id="8" name="Рисунок 7" descr="Пси_таблица.jpg"/>
          <p:cNvPicPr>
            <a:picLocks noChangeAspect="1"/>
          </p:cNvPicPr>
          <p:nvPr/>
        </p:nvPicPr>
        <p:blipFill>
          <a:blip r:embed="rId4" cstate="screen"/>
          <a:stretch>
            <a:fillRect/>
          </a:stretch>
        </p:blipFill>
        <p:spPr>
          <a:xfrm>
            <a:off x="271080" y="548680"/>
            <a:ext cx="1636624" cy="5661248"/>
          </a:xfrm>
          <a:prstGeom prst="rect">
            <a:avLst/>
          </a:prstGeom>
        </p:spPr>
      </p:pic>
      <p:cxnSp>
        <p:nvCxnSpPr>
          <p:cNvPr id="10" name="Прямая соединительная линия 9"/>
          <p:cNvCxnSpPr/>
          <p:nvPr/>
        </p:nvCxnSpPr>
        <p:spPr>
          <a:xfrm>
            <a:off x="323528" y="5301208"/>
            <a:ext cx="100811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1331640" y="1268760"/>
            <a:ext cx="0" cy="403244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539969"/>
            <a:ext cx="5929354" cy="584775"/>
          </a:xfrm>
          <a:prstGeom prst="rect">
            <a:avLst/>
          </a:prstGeom>
          <a:noFill/>
        </p:spPr>
        <p:txBody>
          <a:bodyPr wrap="square" rtlCol="0">
            <a:spAutoFit/>
          </a:bodyPr>
          <a:lstStyle/>
          <a:p>
            <a:pPr marL="800100" lvl="1" indent="-342900" algn="ctr"/>
            <a:r>
              <a:rPr lang="ru-RU" sz="3200" b="1" dirty="0" smtClean="0">
                <a:solidFill>
                  <a:srgbClr val="9900FF"/>
                </a:solidFill>
                <a:effectLst>
                  <a:outerShdw blurRad="38100" dist="38100" dir="2700000" algn="tl">
                    <a:srgbClr val="000000">
                      <a:alpha val="43137"/>
                    </a:srgbClr>
                  </a:outerShdw>
                </a:effectLst>
                <a:latin typeface="Constantia" pitchFamily="18" charset="0"/>
              </a:rPr>
              <a:t>4</a:t>
            </a:r>
            <a:r>
              <a:rPr lang="ru-RU" sz="3200" b="1" dirty="0" smtClean="0">
                <a:solidFill>
                  <a:srgbClr val="9900FF"/>
                </a:solidFill>
                <a:effectLst>
                  <a:outerShdw blurRad="38100" dist="38100" dir="2700000" algn="tl">
                    <a:srgbClr val="000000">
                      <a:alpha val="43137"/>
                    </a:srgbClr>
                  </a:outerShdw>
                </a:effectLst>
                <a:latin typeface="Constantia" pitchFamily="18" charset="0"/>
              </a:rPr>
              <a:t>. </a:t>
            </a:r>
            <a:r>
              <a:rPr lang="ru-RU" sz="3200" b="1" dirty="0" smtClean="0">
                <a:solidFill>
                  <a:srgbClr val="9900FF"/>
                </a:solidFill>
                <a:effectLst>
                  <a:outerShdw blurRad="38100" dist="38100" dir="2700000" algn="tl">
                    <a:srgbClr val="000000">
                      <a:alpha val="43137"/>
                    </a:srgbClr>
                  </a:outerShdw>
                </a:effectLst>
                <a:latin typeface="Constantia" pitchFamily="18" charset="0"/>
              </a:rPr>
              <a:t>Вывод по работе</a:t>
            </a:r>
          </a:p>
        </p:txBody>
      </p:sp>
      <p:sp>
        <p:nvSpPr>
          <p:cNvPr id="3" name="TextBox 2"/>
          <p:cNvSpPr txBox="1"/>
          <p:nvPr/>
        </p:nvSpPr>
        <p:spPr>
          <a:xfrm>
            <a:off x="885724" y="1543432"/>
            <a:ext cx="7286676" cy="2677656"/>
          </a:xfrm>
          <a:prstGeom prst="rect">
            <a:avLst/>
          </a:prstGeom>
          <a:noFill/>
        </p:spPr>
        <p:txBody>
          <a:bodyPr wrap="square" rtlCol="0">
            <a:spAutoFit/>
          </a:bodyPr>
          <a:lstStyle/>
          <a:p>
            <a:pPr algn="ctr"/>
            <a:r>
              <a:rPr lang="ru-RU" sz="2400" i="1" dirty="0" smtClean="0">
                <a:solidFill>
                  <a:schemeClr val="accent4"/>
                </a:solidFill>
                <a:effectLst>
                  <a:outerShdw blurRad="38100" dist="38100" dir="2700000" algn="tl">
                    <a:srgbClr val="000000">
                      <a:alpha val="43137"/>
                    </a:srgbClr>
                  </a:outerShdw>
                </a:effectLst>
                <a:latin typeface="Bookman Old Style" pitchFamily="18" charset="0"/>
                <a:cs typeface="Aharoni" pitchFamily="2" charset="-79"/>
              </a:rPr>
              <a:t>Сконструированный нами психрометр показывает температуру воздуха и температуру при испарении воды.</a:t>
            </a:r>
          </a:p>
          <a:p>
            <a:pPr algn="ctr"/>
            <a:endParaRPr lang="ru-RU" sz="2400" i="1" dirty="0" smtClean="0">
              <a:solidFill>
                <a:schemeClr val="accent4"/>
              </a:solidFill>
              <a:effectLst>
                <a:outerShdw blurRad="38100" dist="38100" dir="2700000" algn="tl">
                  <a:srgbClr val="000000">
                    <a:alpha val="43137"/>
                  </a:srgbClr>
                </a:outerShdw>
              </a:effectLst>
              <a:latin typeface="Bookman Old Style" pitchFamily="18" charset="0"/>
              <a:cs typeface="Aharoni" pitchFamily="2" charset="-79"/>
            </a:endParaRPr>
          </a:p>
          <a:p>
            <a:pPr algn="ctr"/>
            <a:r>
              <a:rPr lang="ru-RU" sz="2400" i="1" dirty="0" smtClean="0">
                <a:solidFill>
                  <a:schemeClr val="accent4"/>
                </a:solidFill>
                <a:effectLst>
                  <a:outerShdw blurRad="38100" dist="38100" dir="2700000" algn="tl">
                    <a:srgbClr val="000000">
                      <a:alpha val="43137"/>
                    </a:srgbClr>
                  </a:outerShdw>
                </a:effectLst>
                <a:latin typeface="Bookman Old Style" pitchFamily="18" charset="0"/>
                <a:cs typeface="Aharoni" pitchFamily="2" charset="-79"/>
              </a:rPr>
              <a:t>Прибор можно использовать для наблюдений за температурой воздуха и для измерения влажности воздуха!</a:t>
            </a:r>
            <a:endParaRPr lang="uk-UA" sz="2400" i="1" dirty="0">
              <a:solidFill>
                <a:schemeClr val="accent4"/>
              </a:solidFill>
              <a:effectLst>
                <a:outerShdw blurRad="38100" dist="38100" dir="2700000" algn="tl">
                  <a:srgbClr val="000000">
                    <a:alpha val="43137"/>
                  </a:srgbClr>
                </a:outerShdw>
              </a:effectLst>
              <a:latin typeface="Bookman Old Style" pitchFamily="18" charset="0"/>
              <a:cs typeface="Aharoni" pitchFamily="2" charset="-79"/>
            </a:endParaRPr>
          </a:p>
        </p:txBody>
      </p:sp>
      <p:grpSp>
        <p:nvGrpSpPr>
          <p:cNvPr id="4" name="Группа 3"/>
          <p:cNvGrpSpPr/>
          <p:nvPr/>
        </p:nvGrpSpPr>
        <p:grpSpPr>
          <a:xfrm>
            <a:off x="35496" y="44624"/>
            <a:ext cx="864096" cy="864096"/>
            <a:chOff x="6300192" y="476672"/>
            <a:chExt cx="720080" cy="720080"/>
          </a:xfrm>
        </p:grpSpPr>
        <p:sp>
          <p:nvSpPr>
            <p:cNvPr id="5" name="Блок-схема: узел 4"/>
            <p:cNvSpPr/>
            <p:nvPr/>
          </p:nvSpPr>
          <p:spPr>
            <a:xfrm>
              <a:off x="6300192" y="476672"/>
              <a:ext cx="720080" cy="720080"/>
            </a:xfrm>
            <a:prstGeom prst="flowChartConnector">
              <a:avLst/>
            </a:prstGeom>
            <a:gradFill flip="none" rotWithShape="1">
              <a:gsLst>
                <a:gs pos="0">
                  <a:srgbClr val="FFF200"/>
                </a:gs>
                <a:gs pos="45000">
                  <a:srgbClr val="FF7A00"/>
                </a:gs>
                <a:gs pos="70000">
                  <a:srgbClr val="FF0300"/>
                </a:gs>
                <a:gs pos="100000">
                  <a:srgbClr val="4D0808"/>
                </a:gs>
                <a:gs pos="68000">
                  <a:srgbClr val="FFFF00"/>
                </a:gs>
              </a:gsLst>
              <a:path path="circle">
                <a:fillToRect l="50000" t="50000" r="50000" b="50000"/>
              </a:path>
              <a:tileRect/>
            </a:gradFill>
            <a:ln>
              <a:gradFill>
                <a:gsLst>
                  <a:gs pos="0">
                    <a:srgbClr val="FFF200"/>
                  </a:gs>
                  <a:gs pos="45000">
                    <a:srgbClr val="FF7A00"/>
                  </a:gs>
                  <a:gs pos="70000">
                    <a:srgbClr val="FF0300"/>
                  </a:gs>
                  <a:gs pos="100000">
                    <a:srgbClr val="4D0808"/>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 name="Рисунок 5" descr="plama1.gif"/>
            <p:cNvPicPr>
              <a:picLocks noChangeAspect="1"/>
            </p:cNvPicPr>
            <p:nvPr/>
          </p:nvPicPr>
          <p:blipFill>
            <a:blip r:embed="rId2" cstate="screen"/>
            <a:stretch>
              <a:fillRect/>
            </a:stretch>
          </p:blipFill>
          <p:spPr>
            <a:xfrm rot="287162">
              <a:off x="6372200" y="476672"/>
              <a:ext cx="578899" cy="693440"/>
            </a:xfrm>
            <a:prstGeom prst="rect">
              <a:avLst/>
            </a:prstGeom>
          </p:spPr>
        </p:pic>
      </p:gr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Тема6">
  <a:themeElements>
    <a:clrScheme name="Office Theme 1">
      <a:dk1>
        <a:srgbClr val="272776"/>
      </a:dk1>
      <a:lt1>
        <a:srgbClr val="F3F1E4"/>
      </a:lt1>
      <a:dk2>
        <a:srgbClr val="272776"/>
      </a:dk2>
      <a:lt2>
        <a:srgbClr val="808080"/>
      </a:lt2>
      <a:accent1>
        <a:srgbClr val="99CCFF"/>
      </a:accent1>
      <a:accent2>
        <a:srgbClr val="CCCCFF"/>
      </a:accent2>
      <a:accent3>
        <a:srgbClr val="F8F7EF"/>
      </a:accent3>
      <a:accent4>
        <a:srgbClr val="202064"/>
      </a:accent4>
      <a:accent5>
        <a:srgbClr val="CAE2FF"/>
      </a:accent5>
      <a:accent6>
        <a:srgbClr val="B9B9E7"/>
      </a:accent6>
      <a:hlink>
        <a:srgbClr val="3333CC"/>
      </a:hlink>
      <a:folHlink>
        <a:srgbClr val="AF67FF"/>
      </a:folHlink>
    </a:clrScheme>
    <a:fontScheme name="Тема Office">
      <a:majorFont>
        <a:latin typeface="Century Gothic"/>
        <a:ea typeface=""/>
        <a:cs typeface=""/>
      </a:majorFont>
      <a:minorFont>
        <a:latin typeface="Century Gothic"/>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272776"/>
        </a:dk1>
        <a:lt1>
          <a:srgbClr val="F3F1E4"/>
        </a:lt1>
        <a:dk2>
          <a:srgbClr val="272776"/>
        </a:dk2>
        <a:lt2>
          <a:srgbClr val="808080"/>
        </a:lt2>
        <a:accent1>
          <a:srgbClr val="99CCFF"/>
        </a:accent1>
        <a:accent2>
          <a:srgbClr val="CCCCFF"/>
        </a:accent2>
        <a:accent3>
          <a:srgbClr val="F8F7EF"/>
        </a:accent3>
        <a:accent4>
          <a:srgbClr val="202064"/>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272776"/>
        </a:dk1>
        <a:lt1>
          <a:srgbClr val="F3F1E4"/>
        </a:lt1>
        <a:dk2>
          <a:srgbClr val="272776"/>
        </a:dk2>
        <a:lt2>
          <a:srgbClr val="777777"/>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Тема6</Template>
  <TotalTime>851</TotalTime>
  <Words>339</Words>
  <Application>Microsoft Office PowerPoint</Application>
  <PresentationFormat>Экран (4:3)</PresentationFormat>
  <Paragraphs>70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Тема6</vt:lpstr>
      <vt:lpstr>Слайд 1</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96</cp:revision>
  <dcterms:modified xsi:type="dcterms:W3CDTF">2014-01-26T14:27:12Z</dcterms:modified>
</cp:coreProperties>
</file>